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594" r:id="rId2"/>
    <p:sldId id="269" r:id="rId3"/>
    <p:sldId id="259" r:id="rId4"/>
    <p:sldId id="595" r:id="rId5"/>
    <p:sldId id="617" r:id="rId6"/>
    <p:sldId id="589" r:id="rId7"/>
    <p:sldId id="619" r:id="rId8"/>
    <p:sldId id="621" r:id="rId9"/>
    <p:sldId id="540" r:id="rId10"/>
    <p:sldId id="620" r:id="rId11"/>
    <p:sldId id="622" r:id="rId12"/>
    <p:sldId id="550" r:id="rId13"/>
    <p:sldId id="587" r:id="rId14"/>
    <p:sldId id="264" r:id="rId15"/>
    <p:sldId id="604" r:id="rId16"/>
    <p:sldId id="608" r:id="rId17"/>
    <p:sldId id="612" r:id="rId18"/>
    <p:sldId id="614" r:id="rId19"/>
    <p:sldId id="551" r:id="rId20"/>
    <p:sldId id="602" r:id="rId21"/>
    <p:sldId id="606" r:id="rId22"/>
    <p:sldId id="531" r:id="rId23"/>
    <p:sldId id="607" r:id="rId24"/>
    <p:sldId id="580" r:id="rId25"/>
    <p:sldId id="307" r:id="rId26"/>
    <p:sldId id="581" r:id="rId27"/>
    <p:sldId id="310" r:id="rId28"/>
  </p:sldIdLst>
  <p:sldSz cx="12192000" cy="6858000"/>
  <p:notesSz cx="6797675" cy="9926638"/>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F9EB"/>
    <a:srgbClr val="D9F2D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ittlere Formatvorlage 2 - Akz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3296810-A885-4BE3-A3E7-6D5BEEA58F35}" styleName="Mittlere Formatvorlage 2 - Akz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14" autoAdjust="0"/>
    <p:restoredTop sz="84992" autoAdjust="0"/>
  </p:normalViewPr>
  <p:slideViewPr>
    <p:cSldViewPr snapToGrid="0">
      <p:cViewPr varScale="1">
        <p:scale>
          <a:sx n="131" d="100"/>
          <a:sy n="131" d="100"/>
        </p:scale>
        <p:origin x="600" y="132"/>
      </p:cViewPr>
      <p:guideLst/>
    </p:cSldViewPr>
  </p:slideViewPr>
  <p:notesTextViewPr>
    <p:cViewPr>
      <p:scale>
        <a:sx n="1" d="1"/>
        <a:sy n="1" d="1"/>
      </p:scale>
      <p:origin x="0" y="0"/>
    </p:cViewPr>
  </p:notesTextViewPr>
  <p:notesViewPr>
    <p:cSldViewPr snapToGrid="0">
      <p:cViewPr>
        <p:scale>
          <a:sx n="364" d="100"/>
          <a:sy n="364" d="100"/>
        </p:scale>
        <p:origin x="-282" y="-439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1" y="0"/>
            <a:ext cx="2945659" cy="498056"/>
          </a:xfrm>
          <a:prstGeom prst="rect">
            <a:avLst/>
          </a:prstGeom>
        </p:spPr>
        <p:txBody>
          <a:bodyPr vert="horz" lIns="91294" tIns="45647" rIns="91294" bIns="45647" rtlCol="0"/>
          <a:lstStyle>
            <a:lvl1pPr algn="l">
              <a:defRPr sz="1200"/>
            </a:lvl1pPr>
          </a:lstStyle>
          <a:p>
            <a:endParaRPr lang="de-CH"/>
          </a:p>
        </p:txBody>
      </p:sp>
      <p:sp>
        <p:nvSpPr>
          <p:cNvPr id="3" name="Datumsplatzhalter 2"/>
          <p:cNvSpPr>
            <a:spLocks noGrp="1"/>
          </p:cNvSpPr>
          <p:nvPr>
            <p:ph type="dt" idx="1"/>
          </p:nvPr>
        </p:nvSpPr>
        <p:spPr>
          <a:xfrm>
            <a:off x="3850443" y="0"/>
            <a:ext cx="2945659" cy="498056"/>
          </a:xfrm>
          <a:prstGeom prst="rect">
            <a:avLst/>
          </a:prstGeom>
        </p:spPr>
        <p:txBody>
          <a:bodyPr vert="horz" lIns="91294" tIns="45647" rIns="91294" bIns="45647" rtlCol="0"/>
          <a:lstStyle>
            <a:lvl1pPr algn="r">
              <a:defRPr sz="1200"/>
            </a:lvl1pPr>
          </a:lstStyle>
          <a:p>
            <a:fld id="{A1E7E6F6-5D20-4577-A3DD-469BCE8A7424}" type="datetimeFigureOut">
              <a:rPr lang="de-CH" smtClean="0"/>
              <a:t>22.06.2026</a:t>
            </a:fld>
            <a:endParaRPr lang="de-CH"/>
          </a:p>
        </p:txBody>
      </p:sp>
      <p:sp>
        <p:nvSpPr>
          <p:cNvPr id="4" name="Folienbildplatzhalter 3"/>
          <p:cNvSpPr>
            <a:spLocks noGrp="1" noRot="1" noChangeAspect="1"/>
          </p:cNvSpPr>
          <p:nvPr>
            <p:ph type="sldImg" idx="2"/>
          </p:nvPr>
        </p:nvSpPr>
        <p:spPr>
          <a:xfrm>
            <a:off x="420688" y="1241425"/>
            <a:ext cx="5956300" cy="3349625"/>
          </a:xfrm>
          <a:prstGeom prst="rect">
            <a:avLst/>
          </a:prstGeom>
          <a:noFill/>
          <a:ln w="12700">
            <a:solidFill>
              <a:prstClr val="black"/>
            </a:solidFill>
          </a:ln>
        </p:spPr>
        <p:txBody>
          <a:bodyPr vert="horz" lIns="91294" tIns="45647" rIns="91294" bIns="45647" rtlCol="0" anchor="ctr"/>
          <a:lstStyle/>
          <a:p>
            <a:endParaRPr lang="de-CH"/>
          </a:p>
        </p:txBody>
      </p:sp>
      <p:sp>
        <p:nvSpPr>
          <p:cNvPr id="5" name="Notizenplatzhalter 4"/>
          <p:cNvSpPr>
            <a:spLocks noGrp="1"/>
          </p:cNvSpPr>
          <p:nvPr>
            <p:ph type="body" sz="quarter" idx="3"/>
          </p:nvPr>
        </p:nvSpPr>
        <p:spPr>
          <a:xfrm>
            <a:off x="679768" y="4777195"/>
            <a:ext cx="5438140" cy="3908613"/>
          </a:xfrm>
          <a:prstGeom prst="rect">
            <a:avLst/>
          </a:prstGeom>
        </p:spPr>
        <p:txBody>
          <a:bodyPr vert="horz" lIns="91294" tIns="45647" rIns="91294" bIns="45647"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6" name="Fußzeilenplatzhalter 5"/>
          <p:cNvSpPr>
            <a:spLocks noGrp="1"/>
          </p:cNvSpPr>
          <p:nvPr>
            <p:ph type="ftr" sz="quarter" idx="4"/>
          </p:nvPr>
        </p:nvSpPr>
        <p:spPr>
          <a:xfrm>
            <a:off x="1" y="9428585"/>
            <a:ext cx="2945659" cy="498055"/>
          </a:xfrm>
          <a:prstGeom prst="rect">
            <a:avLst/>
          </a:prstGeom>
        </p:spPr>
        <p:txBody>
          <a:bodyPr vert="horz" lIns="91294" tIns="45647" rIns="91294" bIns="45647" rtlCol="0" anchor="b"/>
          <a:lstStyle>
            <a:lvl1pPr algn="l">
              <a:defRPr sz="1200"/>
            </a:lvl1pPr>
          </a:lstStyle>
          <a:p>
            <a:endParaRPr lang="de-CH"/>
          </a:p>
        </p:txBody>
      </p:sp>
      <p:sp>
        <p:nvSpPr>
          <p:cNvPr id="7" name="Foliennummernplatzhalter 6"/>
          <p:cNvSpPr>
            <a:spLocks noGrp="1"/>
          </p:cNvSpPr>
          <p:nvPr>
            <p:ph type="sldNum" sz="quarter" idx="5"/>
          </p:nvPr>
        </p:nvSpPr>
        <p:spPr>
          <a:xfrm>
            <a:off x="3850443" y="9428585"/>
            <a:ext cx="2945659" cy="498055"/>
          </a:xfrm>
          <a:prstGeom prst="rect">
            <a:avLst/>
          </a:prstGeom>
        </p:spPr>
        <p:txBody>
          <a:bodyPr vert="horz" lIns="91294" tIns="45647" rIns="91294" bIns="45647" rtlCol="0" anchor="b"/>
          <a:lstStyle>
            <a:lvl1pPr algn="r">
              <a:defRPr sz="1200"/>
            </a:lvl1pPr>
          </a:lstStyle>
          <a:p>
            <a:fld id="{EE825576-EFFA-4574-922C-B658675D5575}" type="slidenum">
              <a:rPr lang="de-CH" smtClean="0"/>
              <a:t>‹Nr.›</a:t>
            </a:fld>
            <a:endParaRPr lang="de-CH"/>
          </a:p>
        </p:txBody>
      </p:sp>
    </p:spTree>
    <p:extLst>
      <p:ext uri="{BB962C8B-B14F-4D97-AF65-F5344CB8AC3E}">
        <p14:creationId xmlns:p14="http://schemas.microsoft.com/office/powerpoint/2010/main" val="21220150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a:p>
            <a:endParaRPr lang="de-CH" dirty="0"/>
          </a:p>
        </p:txBody>
      </p:sp>
      <p:sp>
        <p:nvSpPr>
          <p:cNvPr id="4" name="Foliennummernplatzhalter 3"/>
          <p:cNvSpPr>
            <a:spLocks noGrp="1"/>
          </p:cNvSpPr>
          <p:nvPr>
            <p:ph type="sldNum" sz="quarter" idx="5"/>
          </p:nvPr>
        </p:nvSpPr>
        <p:spPr/>
        <p:txBody>
          <a:bodyPr/>
          <a:lstStyle/>
          <a:p>
            <a:fld id="{EE825576-EFFA-4574-922C-B658675D5575}" type="slidenum">
              <a:rPr lang="de-CH" smtClean="0"/>
              <a:t>1</a:t>
            </a:fld>
            <a:endParaRPr lang="de-CH"/>
          </a:p>
        </p:txBody>
      </p:sp>
    </p:spTree>
    <p:extLst>
      <p:ext uri="{BB962C8B-B14F-4D97-AF65-F5344CB8AC3E}">
        <p14:creationId xmlns:p14="http://schemas.microsoft.com/office/powerpoint/2010/main" val="34695541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3C2A5B-8E25-4E3B-4F68-9AA7A9F5AA63}"/>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4A37AD17-57A5-0457-4D8E-F1CFFEF35CD3}"/>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AE923FCF-47D5-8255-6980-FD816AAC746C}"/>
              </a:ext>
            </a:extLst>
          </p:cNvPr>
          <p:cNvSpPr>
            <a:spLocks noGrp="1"/>
          </p:cNvSpPr>
          <p:nvPr>
            <p:ph type="body" idx="1"/>
          </p:nvPr>
        </p:nvSpPr>
        <p:spPr/>
        <p:txBody>
          <a:bodyPr/>
          <a:lstStyle/>
          <a:p>
            <a:pPr marL="0" indent="0">
              <a:buFont typeface="Arial" panose="020B0604020202020204" pitchFamily="34" charset="0"/>
              <a:buNone/>
            </a:pPr>
            <a:endParaRPr lang="de-DE" sz="1200" dirty="0">
              <a:latin typeface="Arial" panose="020B0604020202020204" pitchFamily="34" charset="0"/>
              <a:cs typeface="Arial" panose="020B0604020202020204" pitchFamily="34" charset="0"/>
            </a:endParaRPr>
          </a:p>
        </p:txBody>
      </p:sp>
      <p:sp>
        <p:nvSpPr>
          <p:cNvPr id="4" name="Foliennummernplatzhalter 3">
            <a:extLst>
              <a:ext uri="{FF2B5EF4-FFF2-40B4-BE49-F238E27FC236}">
                <a16:creationId xmlns:a16="http://schemas.microsoft.com/office/drawing/2014/main" id="{996F03AD-E2E4-5C1D-3545-84BDDE68597A}"/>
              </a:ext>
            </a:extLst>
          </p:cNvPr>
          <p:cNvSpPr>
            <a:spLocks noGrp="1"/>
          </p:cNvSpPr>
          <p:nvPr>
            <p:ph type="sldNum" sz="quarter" idx="5"/>
          </p:nvPr>
        </p:nvSpPr>
        <p:spPr/>
        <p:txBody>
          <a:bodyPr/>
          <a:lstStyle/>
          <a:p>
            <a:fld id="{EE825576-EFFA-4574-922C-B658675D5575}" type="slidenum">
              <a:rPr lang="de-CH" smtClean="0"/>
              <a:t>10</a:t>
            </a:fld>
            <a:endParaRPr lang="de-CH"/>
          </a:p>
        </p:txBody>
      </p:sp>
    </p:spTree>
    <p:extLst>
      <p:ext uri="{BB962C8B-B14F-4D97-AF65-F5344CB8AC3E}">
        <p14:creationId xmlns:p14="http://schemas.microsoft.com/office/powerpoint/2010/main" val="26878634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EDE3B1-1FCF-43BA-CE31-1753ACA4CECB}"/>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38B02BB0-C17E-9851-8BBB-1AD5E681B0F3}"/>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D1EE8DF0-6DEE-3FBC-CDBB-BD50BC1B2B8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lang="de-CH" dirty="0"/>
            </a:br>
            <a:endParaRPr lang="de-CH" dirty="0"/>
          </a:p>
        </p:txBody>
      </p:sp>
      <p:sp>
        <p:nvSpPr>
          <p:cNvPr id="4" name="Foliennummernplatzhalter 3">
            <a:extLst>
              <a:ext uri="{FF2B5EF4-FFF2-40B4-BE49-F238E27FC236}">
                <a16:creationId xmlns:a16="http://schemas.microsoft.com/office/drawing/2014/main" id="{C61CD88A-1668-6227-D814-DB81A3F58270}"/>
              </a:ext>
            </a:extLst>
          </p:cNvPr>
          <p:cNvSpPr>
            <a:spLocks noGrp="1"/>
          </p:cNvSpPr>
          <p:nvPr>
            <p:ph type="sldNum" sz="quarter" idx="5"/>
          </p:nvPr>
        </p:nvSpPr>
        <p:spPr/>
        <p:txBody>
          <a:bodyPr/>
          <a:lstStyle/>
          <a:p>
            <a:fld id="{3D6C8645-D952-455B-8B35-4A957E009120}" type="slidenum">
              <a:rPr lang="de-CH" smtClean="0"/>
              <a:t>11</a:t>
            </a:fld>
            <a:endParaRPr lang="de-CH"/>
          </a:p>
        </p:txBody>
      </p:sp>
    </p:spTree>
    <p:extLst>
      <p:ext uri="{BB962C8B-B14F-4D97-AF65-F5344CB8AC3E}">
        <p14:creationId xmlns:p14="http://schemas.microsoft.com/office/powerpoint/2010/main" val="34160190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EE825576-EFFA-4574-922C-B658675D5575}" type="slidenum">
              <a:rPr lang="de-CH" smtClean="0"/>
              <a:t>12</a:t>
            </a:fld>
            <a:endParaRPr lang="de-CH"/>
          </a:p>
        </p:txBody>
      </p:sp>
    </p:spTree>
    <p:extLst>
      <p:ext uri="{BB962C8B-B14F-4D97-AF65-F5344CB8AC3E}">
        <p14:creationId xmlns:p14="http://schemas.microsoft.com/office/powerpoint/2010/main" val="12201737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6CA380-07ED-8168-48A9-232B59BBC193}"/>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BB0CBB64-8D95-173C-8E8F-8DB9ADAA0E8A}"/>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B9E523EA-6332-FAF6-D872-F92B1336B9CE}"/>
              </a:ext>
            </a:extLst>
          </p:cNvPr>
          <p:cNvSpPr>
            <a:spLocks noGrp="1"/>
          </p:cNvSpPr>
          <p:nvPr>
            <p:ph type="body" idx="1"/>
          </p:nvPr>
        </p:nvSpPr>
        <p:spPr/>
        <p:txBody>
          <a:bodyPr/>
          <a:lstStyle/>
          <a:p>
            <a:r>
              <a:rPr lang="de-CH" dirty="0" err="1"/>
              <a:t>cw</a:t>
            </a:r>
            <a:endParaRPr lang="de-CH" dirty="0"/>
          </a:p>
        </p:txBody>
      </p:sp>
      <p:sp>
        <p:nvSpPr>
          <p:cNvPr id="4" name="Foliennummernplatzhalter 3">
            <a:extLst>
              <a:ext uri="{FF2B5EF4-FFF2-40B4-BE49-F238E27FC236}">
                <a16:creationId xmlns:a16="http://schemas.microsoft.com/office/drawing/2014/main" id="{1327EBCC-DF87-7FDF-9885-99E406E8938D}"/>
              </a:ext>
            </a:extLst>
          </p:cNvPr>
          <p:cNvSpPr>
            <a:spLocks noGrp="1"/>
          </p:cNvSpPr>
          <p:nvPr>
            <p:ph type="sldNum" sz="quarter" idx="5"/>
          </p:nvPr>
        </p:nvSpPr>
        <p:spPr/>
        <p:txBody>
          <a:bodyPr/>
          <a:lstStyle/>
          <a:p>
            <a:fld id="{EE825576-EFFA-4574-922C-B658675D5575}" type="slidenum">
              <a:rPr lang="de-CH" smtClean="0"/>
              <a:t>13</a:t>
            </a:fld>
            <a:endParaRPr lang="de-CH"/>
          </a:p>
        </p:txBody>
      </p:sp>
    </p:spTree>
    <p:extLst>
      <p:ext uri="{BB962C8B-B14F-4D97-AF65-F5344CB8AC3E}">
        <p14:creationId xmlns:p14="http://schemas.microsoft.com/office/powerpoint/2010/main" val="20891808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In der </a:t>
            </a:r>
            <a:r>
              <a:rPr lang="de-CH" dirty="0" err="1"/>
              <a:t>Weierweid</a:t>
            </a:r>
            <a:r>
              <a:rPr lang="de-CH" dirty="0"/>
              <a:t> entsteht moderner Wohnraum, welcher </a:t>
            </a:r>
            <a:r>
              <a:rPr lang="de-DE" dirty="0"/>
              <a:t>mit der Umgebung im Dialog </a:t>
            </a:r>
            <a:r>
              <a:rPr lang="de-CH" dirty="0"/>
              <a:t>steht. Der bauliche Charakter, </a:t>
            </a:r>
            <a:r>
              <a:rPr lang="de-DE" dirty="0"/>
              <a:t>das Dorfleben und die Traditionen </a:t>
            </a:r>
            <a:r>
              <a:rPr lang="de-CH" dirty="0"/>
              <a:t>von St. Georgen werden erweitert. Eine gute Nachbarschaft und eine hohe Lebensqualität stehen im Vordergrund. Parkplätze werden unterirdisch </a:t>
            </a:r>
            <a:r>
              <a:rPr lang="de-DE" dirty="0"/>
              <a:t>angelegt, um mehr Raum für </a:t>
            </a:r>
            <a:r>
              <a:rPr lang="de-CH" dirty="0"/>
              <a:t>Gemeinschaft und Begegnung zu schaffen. Die </a:t>
            </a:r>
            <a:r>
              <a:rPr lang="de-CH" dirty="0" err="1"/>
              <a:t>Weierweid</a:t>
            </a:r>
            <a:r>
              <a:rPr lang="de-CH" dirty="0"/>
              <a:t> mit einem vielfältigen Angebot </a:t>
            </a:r>
            <a:r>
              <a:rPr lang="de-DE" dirty="0"/>
              <a:t>ist ein neues Zuhause für </a:t>
            </a:r>
            <a:r>
              <a:rPr lang="de-CH" dirty="0"/>
              <a:t>Jung und Alt.</a:t>
            </a:r>
          </a:p>
          <a:p>
            <a:endParaRPr lang="de-CH" dirty="0"/>
          </a:p>
          <a:p>
            <a:r>
              <a:rPr lang="de-DE" dirty="0"/>
              <a:t>Mit einer nachhaltigen Bauweise und </a:t>
            </a:r>
            <a:r>
              <a:rPr lang="de-CH" dirty="0"/>
              <a:t>hochwertigen Grünräumen schaffen wir </a:t>
            </a:r>
            <a:r>
              <a:rPr lang="de-DE" dirty="0"/>
              <a:t>bestmögliche Bedingungen für Natur und Klima. Wir verlagern den Schiesslärm in einen unterirdischen Tunnel und legen für </a:t>
            </a:r>
            <a:r>
              <a:rPr lang="de-CH" dirty="0"/>
              <a:t>einen besseren Hochwasserschutz den </a:t>
            </a:r>
            <a:r>
              <a:rPr lang="de-DE" dirty="0"/>
              <a:t>Bach frei. Damit sorgen wir nicht nur für Ruhe und Sicherheit im Quartier, sondern werten auch St. Georgen für alle auf.</a:t>
            </a:r>
          </a:p>
          <a:p>
            <a:endParaRPr lang="de-DE" dirty="0"/>
          </a:p>
          <a:p>
            <a:r>
              <a:rPr lang="de-DE" dirty="0"/>
              <a:t>Die Arealentwicklung ist ein partnerschaftlich entwickeltes Projekt. Öffentliche und wirtschaftliche Interessen werden sorgfältig abgewogen und die Bevölkerung wird einbezogen. Für ein gezieltes Wachstum nutzen wir bereits eingezontes Bauland. Das stärkt die Steuerkraft und sichert den</a:t>
            </a:r>
          </a:p>
          <a:p>
            <a:r>
              <a:rPr lang="de-DE" dirty="0"/>
              <a:t>Standort St. Gallen als lebenswerten Wohnort.</a:t>
            </a:r>
          </a:p>
          <a:p>
            <a:endParaRPr lang="de-DE" dirty="0"/>
          </a:p>
          <a:p>
            <a:r>
              <a:rPr lang="de-CH" dirty="0"/>
              <a:t>Das vielfältige Angebot mit Tennisplätzen, Familiengärten, Skilift und angrenzendem Wald bleibt erhalten. Zusammen mit dem traditionsreichen Schützenhaus entsteht </a:t>
            </a:r>
            <a:r>
              <a:rPr lang="de-DE" dirty="0"/>
              <a:t>ein neuer Treffpunkt für das </a:t>
            </a:r>
            <a:r>
              <a:rPr lang="de-CH" dirty="0"/>
              <a:t>ganze Quartier. Von den bisherigen Anwohnenden und der neuen Nachbarschaft profitieren auch das lokale Gewerbe und die verschiedenen Vereine.</a:t>
            </a:r>
          </a:p>
          <a:p>
            <a:endParaRPr lang="de-CH" dirty="0"/>
          </a:p>
          <a:p>
            <a:endParaRPr lang="de-CH" dirty="0"/>
          </a:p>
        </p:txBody>
      </p:sp>
      <p:sp>
        <p:nvSpPr>
          <p:cNvPr id="4" name="Foliennummernplatzhalter 3"/>
          <p:cNvSpPr>
            <a:spLocks noGrp="1"/>
          </p:cNvSpPr>
          <p:nvPr>
            <p:ph type="sldNum" sz="quarter" idx="5"/>
          </p:nvPr>
        </p:nvSpPr>
        <p:spPr/>
        <p:txBody>
          <a:bodyPr/>
          <a:lstStyle/>
          <a:p>
            <a:fld id="{EE825576-EFFA-4574-922C-B658675D5575}" type="slidenum">
              <a:rPr lang="de-CH" smtClean="0"/>
              <a:t>14</a:t>
            </a:fld>
            <a:endParaRPr lang="de-CH"/>
          </a:p>
        </p:txBody>
      </p:sp>
    </p:spTree>
    <p:extLst>
      <p:ext uri="{BB962C8B-B14F-4D97-AF65-F5344CB8AC3E}">
        <p14:creationId xmlns:p14="http://schemas.microsoft.com/office/powerpoint/2010/main" val="40099410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CAAA29-7E47-008C-3CE2-2CFD66A664D0}"/>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DDCBA5B3-C618-8843-4755-334092312520}"/>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24E372C5-FE13-4298-4696-E8F15044B6AE}"/>
              </a:ext>
            </a:extLst>
          </p:cNvPr>
          <p:cNvSpPr>
            <a:spLocks noGrp="1"/>
          </p:cNvSpPr>
          <p:nvPr>
            <p:ph type="body" idx="1"/>
          </p:nvPr>
        </p:nvSpPr>
        <p:spPr/>
        <p:txBody>
          <a:bodyPr/>
          <a:lstStyle/>
          <a:p>
            <a:r>
              <a:rPr lang="de-DE" dirty="0"/>
              <a:t>Nach der Frage „warum“ möchte ich Ihnen das „Wie“ vorstellen.</a:t>
            </a:r>
          </a:p>
          <a:p>
            <a:r>
              <a:rPr lang="de-DE" dirty="0"/>
              <a:t>Meine Vorredner haben das planerische und Verfahren erläutert. Wie haben wir versucht eine </a:t>
            </a:r>
            <a:r>
              <a:rPr lang="de-DE" dirty="0" err="1"/>
              <a:t>etchte</a:t>
            </a:r>
            <a:r>
              <a:rPr lang="de-DE" dirty="0"/>
              <a:t> Mitwirkung zu erreichen.</a:t>
            </a:r>
          </a:p>
          <a:p>
            <a:endParaRPr lang="de-DE" dirty="0"/>
          </a:p>
          <a:p>
            <a:r>
              <a:rPr lang="de-DE" dirty="0"/>
              <a:t>Zur Erinnerung aus der letzten Dialogveranstaltung 2024 haben wir uns organisiert mit mehreren Stakeholdern</a:t>
            </a:r>
            <a:br>
              <a:rPr lang="de-DE" dirty="0"/>
            </a:br>
            <a:r>
              <a:rPr lang="de-DE" dirty="0"/>
              <a:t>1. Projektteam, Feldschützen, Mettler , Stadt und der Quartierverein</a:t>
            </a:r>
          </a:p>
          <a:p>
            <a:r>
              <a:rPr lang="de-DE" dirty="0"/>
              <a:t>2. Die Begleitgruppe: Vereine und Körperschaften in St. Georgen: </a:t>
            </a:r>
            <a:r>
              <a:rPr lang="de-DE" dirty="0" err="1"/>
              <a:t>Pfader</a:t>
            </a:r>
            <a:r>
              <a:rPr lang="de-DE" dirty="0"/>
              <a:t> </a:t>
            </a:r>
            <a:r>
              <a:rPr lang="de-DE" dirty="0" err="1"/>
              <a:t>Helveter</a:t>
            </a:r>
            <a:r>
              <a:rPr lang="de-DE" dirty="0"/>
              <a:t>, Familiengärten, Skilift, „Wohnliches St. Georgen“, „Demutstrasse lebt“, Grünes Gallustal“ und weitere.</a:t>
            </a:r>
          </a:p>
          <a:p>
            <a:endParaRPr lang="de-DE" dirty="0"/>
          </a:p>
          <a:p>
            <a:r>
              <a:rPr lang="de-DE" dirty="0"/>
              <a:t>In diese Gruppen haben wir im 1. Quartal 26, in Einzel- und Gruppengesprächen den Projektstand vorgestellt, der Handlungsspielraum/Vorgaben erläutert und zu verschiedenen Themen das Feedback abgeholt. Synergien in den unter den Vereinen gesucht.</a:t>
            </a:r>
          </a:p>
          <a:p>
            <a:r>
              <a:rPr lang="de-DE" dirty="0"/>
              <a:t>In einem Nächsten Schritt versuchten wir Ihre Anliegen in der Machbarkeitsstudie ein zu </a:t>
            </a:r>
            <a:r>
              <a:rPr lang="de-DE" dirty="0" err="1"/>
              <a:t>fliessen</a:t>
            </a:r>
            <a:r>
              <a:rPr lang="de-DE" dirty="0"/>
              <a:t>.  Einigen Punkte werden auch in der SNP </a:t>
            </a:r>
            <a:r>
              <a:rPr lang="de-DE" dirty="0" err="1"/>
              <a:t>einfliessen</a:t>
            </a:r>
            <a:r>
              <a:rPr lang="de-DE" dirty="0"/>
              <a:t>, andere konnten nicht umgesetzt werden.</a:t>
            </a:r>
          </a:p>
          <a:p>
            <a:r>
              <a:rPr lang="de-DE" dirty="0"/>
              <a:t>Bsp. 5 Tennisplätze, </a:t>
            </a:r>
          </a:p>
          <a:p>
            <a:endParaRPr lang="de-DE" dirty="0"/>
          </a:p>
          <a:p>
            <a:endParaRPr lang="de-DE" dirty="0"/>
          </a:p>
          <a:p>
            <a:endParaRPr lang="de-CH" dirty="0"/>
          </a:p>
        </p:txBody>
      </p:sp>
      <p:sp>
        <p:nvSpPr>
          <p:cNvPr id="4" name="Foliennummernplatzhalter 3">
            <a:extLst>
              <a:ext uri="{FF2B5EF4-FFF2-40B4-BE49-F238E27FC236}">
                <a16:creationId xmlns:a16="http://schemas.microsoft.com/office/drawing/2014/main" id="{08478AE2-2A4C-1F9C-DDC5-F1E4186FE3F1}"/>
              </a:ext>
            </a:extLst>
          </p:cNvPr>
          <p:cNvSpPr>
            <a:spLocks noGrp="1"/>
          </p:cNvSpPr>
          <p:nvPr>
            <p:ph type="sldNum" sz="quarter" idx="5"/>
          </p:nvPr>
        </p:nvSpPr>
        <p:spPr/>
        <p:txBody>
          <a:bodyPr/>
          <a:lstStyle/>
          <a:p>
            <a:fld id="{EE825576-EFFA-4574-922C-B658675D5575}" type="slidenum">
              <a:rPr lang="de-CH" smtClean="0"/>
              <a:t>15</a:t>
            </a:fld>
            <a:endParaRPr lang="de-CH"/>
          </a:p>
        </p:txBody>
      </p:sp>
    </p:spTree>
    <p:extLst>
      <p:ext uri="{BB962C8B-B14F-4D97-AF65-F5344CB8AC3E}">
        <p14:creationId xmlns:p14="http://schemas.microsoft.com/office/powerpoint/2010/main" val="30680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372403-2412-82CE-2550-BCF2ABB666F6}"/>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FF03F310-E7FD-A0F8-B8DF-C664EA6E3C2B}"/>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BA638069-B70F-DA28-A475-540825B21149}"/>
              </a:ext>
            </a:extLst>
          </p:cNvPr>
          <p:cNvSpPr>
            <a:spLocks noGrp="1"/>
          </p:cNvSpPr>
          <p:nvPr>
            <p:ph type="body" idx="1"/>
          </p:nvPr>
        </p:nvSpPr>
        <p:spPr/>
        <p:txBody>
          <a:bodyPr/>
          <a:lstStyle/>
          <a:p>
            <a:endParaRPr lang="de-CH" dirty="0"/>
          </a:p>
        </p:txBody>
      </p:sp>
      <p:sp>
        <p:nvSpPr>
          <p:cNvPr id="4" name="Foliennummernplatzhalter 3">
            <a:extLst>
              <a:ext uri="{FF2B5EF4-FFF2-40B4-BE49-F238E27FC236}">
                <a16:creationId xmlns:a16="http://schemas.microsoft.com/office/drawing/2014/main" id="{35FE0A2C-5E32-D1D6-95D1-738A8636C223}"/>
              </a:ext>
            </a:extLst>
          </p:cNvPr>
          <p:cNvSpPr>
            <a:spLocks noGrp="1"/>
          </p:cNvSpPr>
          <p:nvPr>
            <p:ph type="sldNum" sz="quarter" idx="5"/>
          </p:nvPr>
        </p:nvSpPr>
        <p:spPr/>
        <p:txBody>
          <a:bodyPr/>
          <a:lstStyle/>
          <a:p>
            <a:fld id="{EE825576-EFFA-4574-922C-B658675D5575}" type="slidenum">
              <a:rPr lang="de-CH" smtClean="0"/>
              <a:t>16</a:t>
            </a:fld>
            <a:endParaRPr lang="de-CH"/>
          </a:p>
        </p:txBody>
      </p:sp>
    </p:spTree>
    <p:extLst>
      <p:ext uri="{BB962C8B-B14F-4D97-AF65-F5344CB8AC3E}">
        <p14:creationId xmlns:p14="http://schemas.microsoft.com/office/powerpoint/2010/main" val="36056753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CACAF9-086D-25EF-3B9E-27407DD371B4}"/>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EA34FAB7-EDC9-008A-794A-C11A40291FD2}"/>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EF64BBD0-C3AD-A78A-2BB4-1CA5A21329C3}"/>
              </a:ext>
            </a:extLst>
          </p:cNvPr>
          <p:cNvSpPr>
            <a:spLocks noGrp="1"/>
          </p:cNvSpPr>
          <p:nvPr>
            <p:ph type="body" idx="1"/>
          </p:nvPr>
        </p:nvSpPr>
        <p:spPr/>
        <p:txBody>
          <a:bodyPr/>
          <a:lstStyle/>
          <a:p>
            <a:endParaRPr lang="de-CH" dirty="0"/>
          </a:p>
        </p:txBody>
      </p:sp>
      <p:sp>
        <p:nvSpPr>
          <p:cNvPr id="4" name="Foliennummernplatzhalter 3">
            <a:extLst>
              <a:ext uri="{FF2B5EF4-FFF2-40B4-BE49-F238E27FC236}">
                <a16:creationId xmlns:a16="http://schemas.microsoft.com/office/drawing/2014/main" id="{4F7F618E-A847-8198-370B-1F2ECC7528DD}"/>
              </a:ext>
            </a:extLst>
          </p:cNvPr>
          <p:cNvSpPr>
            <a:spLocks noGrp="1"/>
          </p:cNvSpPr>
          <p:nvPr>
            <p:ph type="sldNum" sz="quarter" idx="5"/>
          </p:nvPr>
        </p:nvSpPr>
        <p:spPr/>
        <p:txBody>
          <a:bodyPr/>
          <a:lstStyle/>
          <a:p>
            <a:fld id="{EE825576-EFFA-4574-922C-B658675D5575}" type="slidenum">
              <a:rPr lang="de-CH" smtClean="0"/>
              <a:t>17</a:t>
            </a:fld>
            <a:endParaRPr lang="de-CH"/>
          </a:p>
        </p:txBody>
      </p:sp>
    </p:spTree>
    <p:extLst>
      <p:ext uri="{BB962C8B-B14F-4D97-AF65-F5344CB8AC3E}">
        <p14:creationId xmlns:p14="http://schemas.microsoft.com/office/powerpoint/2010/main" val="10192603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963B8C-9F44-A12D-686D-AF83387FEA5F}"/>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47AFB8F5-D1A2-B7BC-8DFE-111A7B8740C1}"/>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4D08B111-D8E3-57FE-A390-5FF3724E82C5}"/>
              </a:ext>
            </a:extLst>
          </p:cNvPr>
          <p:cNvSpPr>
            <a:spLocks noGrp="1"/>
          </p:cNvSpPr>
          <p:nvPr>
            <p:ph type="body" idx="1"/>
          </p:nvPr>
        </p:nvSpPr>
        <p:spPr/>
        <p:txBody>
          <a:bodyPr/>
          <a:lstStyle/>
          <a:p>
            <a:endParaRPr lang="de-CH" dirty="0"/>
          </a:p>
        </p:txBody>
      </p:sp>
      <p:sp>
        <p:nvSpPr>
          <p:cNvPr id="4" name="Foliennummernplatzhalter 3">
            <a:extLst>
              <a:ext uri="{FF2B5EF4-FFF2-40B4-BE49-F238E27FC236}">
                <a16:creationId xmlns:a16="http://schemas.microsoft.com/office/drawing/2014/main" id="{248BE8F4-5394-196E-7A2A-BC0D11B6EADA}"/>
              </a:ext>
            </a:extLst>
          </p:cNvPr>
          <p:cNvSpPr>
            <a:spLocks noGrp="1"/>
          </p:cNvSpPr>
          <p:nvPr>
            <p:ph type="sldNum" sz="quarter" idx="5"/>
          </p:nvPr>
        </p:nvSpPr>
        <p:spPr/>
        <p:txBody>
          <a:bodyPr/>
          <a:lstStyle/>
          <a:p>
            <a:fld id="{EE825576-EFFA-4574-922C-B658675D5575}" type="slidenum">
              <a:rPr lang="de-CH" smtClean="0"/>
              <a:t>18</a:t>
            </a:fld>
            <a:endParaRPr lang="de-CH"/>
          </a:p>
        </p:txBody>
      </p:sp>
    </p:spTree>
    <p:extLst>
      <p:ext uri="{BB962C8B-B14F-4D97-AF65-F5344CB8AC3E}">
        <p14:creationId xmlns:p14="http://schemas.microsoft.com/office/powerpoint/2010/main" val="41830201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Thema der Schollenstruktur und offene Bauweise aus der MBS 2024 wurden beibehalten </a:t>
            </a:r>
          </a:p>
          <a:p>
            <a:endParaRPr lang="de-DE" dirty="0"/>
          </a:p>
          <a:p>
            <a:r>
              <a:rPr lang="de-DE" dirty="0"/>
              <a:t>Freiräume intensiv auseinandergesetzt und bearbeitet, Plätze unterschiedlicher Ausprägung: St. Georgenplatz, </a:t>
            </a:r>
            <a:r>
              <a:rPr lang="de-DE" dirty="0" err="1"/>
              <a:t>Weierweid</a:t>
            </a:r>
            <a:r>
              <a:rPr lang="de-DE" dirty="0"/>
              <a:t> Folie, </a:t>
            </a:r>
            <a:r>
              <a:rPr lang="de-DE" dirty="0" err="1"/>
              <a:t>Weierweidwiese</a:t>
            </a:r>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Quartier verkehr : </a:t>
            </a:r>
            <a:r>
              <a:rPr lang="de-DE" dirty="0" err="1"/>
              <a:t>Weierweidring</a:t>
            </a:r>
            <a:r>
              <a:rPr lang="de-DE" dirty="0"/>
              <a:t> mit sekundären Stassen als Begegnungszonen, 3 Zu-/Wegfahrten aus TG</a:t>
            </a:r>
          </a:p>
          <a:p>
            <a:r>
              <a:rPr lang="de-DE" dirty="0"/>
              <a:t>Vernetzung im Quartier, Velo, </a:t>
            </a:r>
            <a:r>
              <a:rPr lang="de-DE" dirty="0" err="1"/>
              <a:t>Fusswege</a:t>
            </a:r>
            <a:r>
              <a:rPr lang="de-DE" dirty="0"/>
              <a:t>,</a:t>
            </a:r>
          </a:p>
          <a:p>
            <a:endParaRPr lang="de-DE" dirty="0"/>
          </a:p>
          <a:p>
            <a:r>
              <a:rPr lang="de-DE" dirty="0"/>
              <a:t>Erhalt Freizeitnutzungen dank freiwilligen Engagements der Feldschützen</a:t>
            </a:r>
            <a:br>
              <a:rPr lang="de-DE" dirty="0"/>
            </a:br>
            <a:r>
              <a:rPr lang="de-DE" dirty="0"/>
              <a:t>Skilift mit Bauerhaus</a:t>
            </a:r>
          </a:p>
          <a:p>
            <a:r>
              <a:rPr lang="de-DE" dirty="0"/>
              <a:t>Familiengärten</a:t>
            </a:r>
          </a:p>
          <a:p>
            <a:r>
              <a:rPr lang="de-DE" dirty="0"/>
              <a:t>Tennisplatz </a:t>
            </a:r>
          </a:p>
          <a:p>
            <a:endParaRPr lang="de-DE" dirty="0"/>
          </a:p>
          <a:p>
            <a:r>
              <a:rPr lang="de-DE" dirty="0" err="1"/>
              <a:t>Weisse</a:t>
            </a:r>
            <a:r>
              <a:rPr lang="de-DE" dirty="0"/>
              <a:t> Flächen der Schollen bewusst „leer“ gelassen.</a:t>
            </a:r>
          </a:p>
          <a:p>
            <a:r>
              <a:rPr lang="de-DE" dirty="0"/>
              <a:t>Varianzverfahren Wettbewerbe mit Gestaltungsregeln pro Scholle differenziert.</a:t>
            </a:r>
          </a:p>
          <a:p>
            <a:endParaRPr lang="de-DE" dirty="0"/>
          </a:p>
          <a:p>
            <a:r>
              <a:rPr lang="de-DE" dirty="0"/>
              <a:t>Zu den einzelnen Themen sind die bei den 3 Themenposten zusätzlichen Informationen vorhanden. Stellen Sie auch Fragen an unsere Fachplaner.</a:t>
            </a:r>
          </a:p>
          <a:p>
            <a:endParaRPr lang="de-CH" dirty="0"/>
          </a:p>
        </p:txBody>
      </p:sp>
      <p:sp>
        <p:nvSpPr>
          <p:cNvPr id="4" name="Foliennummernplatzhalter 3"/>
          <p:cNvSpPr>
            <a:spLocks noGrp="1"/>
          </p:cNvSpPr>
          <p:nvPr>
            <p:ph type="sldNum" sz="quarter" idx="5"/>
          </p:nvPr>
        </p:nvSpPr>
        <p:spPr/>
        <p:txBody>
          <a:bodyPr/>
          <a:lstStyle/>
          <a:p>
            <a:fld id="{3D6C8645-D952-455B-8B35-4A957E009120}" type="slidenum">
              <a:rPr lang="de-CH" smtClean="0"/>
              <a:t>19</a:t>
            </a:fld>
            <a:endParaRPr lang="de-CH"/>
          </a:p>
        </p:txBody>
      </p:sp>
    </p:spTree>
    <p:extLst>
      <p:ext uri="{BB962C8B-B14F-4D97-AF65-F5344CB8AC3E}">
        <p14:creationId xmlns:p14="http://schemas.microsoft.com/office/powerpoint/2010/main" val="11259997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EE825576-EFFA-4574-922C-B658675D5575}" type="slidenum">
              <a:rPr lang="de-CH" smtClean="0"/>
              <a:t>2</a:t>
            </a:fld>
            <a:endParaRPr lang="de-CH"/>
          </a:p>
        </p:txBody>
      </p:sp>
    </p:spTree>
    <p:extLst>
      <p:ext uri="{BB962C8B-B14F-4D97-AF65-F5344CB8AC3E}">
        <p14:creationId xmlns:p14="http://schemas.microsoft.com/office/powerpoint/2010/main" val="8980099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14F45F-FA41-CD2F-CB62-C3063275001E}"/>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1D34FA9B-6600-022D-00D9-15BF03CFD5B1}"/>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28B29354-7A34-130E-793D-4404F90C4C16}"/>
              </a:ext>
            </a:extLst>
          </p:cNvPr>
          <p:cNvSpPr>
            <a:spLocks noGrp="1"/>
          </p:cNvSpPr>
          <p:nvPr>
            <p:ph type="body" idx="1"/>
          </p:nvPr>
        </p:nvSpPr>
        <p:spPr/>
        <p:txBody>
          <a:bodyPr/>
          <a:lstStyle/>
          <a:p>
            <a:endParaRPr lang="de-CH" dirty="0"/>
          </a:p>
        </p:txBody>
      </p:sp>
      <p:sp>
        <p:nvSpPr>
          <p:cNvPr id="4" name="Foliennummernplatzhalter 3">
            <a:extLst>
              <a:ext uri="{FF2B5EF4-FFF2-40B4-BE49-F238E27FC236}">
                <a16:creationId xmlns:a16="http://schemas.microsoft.com/office/drawing/2014/main" id="{091FD18E-0A62-6A48-96B2-0B7482AA167B}"/>
              </a:ext>
            </a:extLst>
          </p:cNvPr>
          <p:cNvSpPr>
            <a:spLocks noGrp="1"/>
          </p:cNvSpPr>
          <p:nvPr>
            <p:ph type="sldNum" sz="quarter" idx="5"/>
          </p:nvPr>
        </p:nvSpPr>
        <p:spPr/>
        <p:txBody>
          <a:bodyPr/>
          <a:lstStyle/>
          <a:p>
            <a:fld id="{EE825576-EFFA-4574-922C-B658675D5575}" type="slidenum">
              <a:rPr lang="de-CH" smtClean="0"/>
              <a:t>20</a:t>
            </a:fld>
            <a:endParaRPr lang="de-CH"/>
          </a:p>
        </p:txBody>
      </p:sp>
    </p:spTree>
    <p:extLst>
      <p:ext uri="{BB962C8B-B14F-4D97-AF65-F5344CB8AC3E}">
        <p14:creationId xmlns:p14="http://schemas.microsoft.com/office/powerpoint/2010/main" val="23208971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1114EB-E230-7CA6-4E5D-430C085BE0FC}"/>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C5CF25A3-5882-03D3-8D16-12E5E61A634E}"/>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3254A79E-5754-0DEF-97F5-2D5DFA2FD75A}"/>
              </a:ext>
            </a:extLst>
          </p:cNvPr>
          <p:cNvSpPr>
            <a:spLocks noGrp="1"/>
          </p:cNvSpPr>
          <p:nvPr>
            <p:ph type="body" idx="1"/>
          </p:nvPr>
        </p:nvSpPr>
        <p:spPr/>
        <p:txBody>
          <a:bodyPr/>
          <a:lstStyle/>
          <a:p>
            <a:endParaRPr lang="de-CH" dirty="0"/>
          </a:p>
        </p:txBody>
      </p:sp>
      <p:sp>
        <p:nvSpPr>
          <p:cNvPr id="4" name="Foliennummernplatzhalter 3">
            <a:extLst>
              <a:ext uri="{FF2B5EF4-FFF2-40B4-BE49-F238E27FC236}">
                <a16:creationId xmlns:a16="http://schemas.microsoft.com/office/drawing/2014/main" id="{884180C9-FF5F-55A0-59C7-20C958482746}"/>
              </a:ext>
            </a:extLst>
          </p:cNvPr>
          <p:cNvSpPr>
            <a:spLocks noGrp="1"/>
          </p:cNvSpPr>
          <p:nvPr>
            <p:ph type="sldNum" sz="quarter" idx="5"/>
          </p:nvPr>
        </p:nvSpPr>
        <p:spPr/>
        <p:txBody>
          <a:bodyPr/>
          <a:lstStyle/>
          <a:p>
            <a:fld id="{EE825576-EFFA-4574-922C-B658675D5575}" type="slidenum">
              <a:rPr lang="de-CH" smtClean="0"/>
              <a:t>21</a:t>
            </a:fld>
            <a:endParaRPr lang="de-CH"/>
          </a:p>
        </p:txBody>
      </p:sp>
    </p:spTree>
    <p:extLst>
      <p:ext uri="{BB962C8B-B14F-4D97-AF65-F5344CB8AC3E}">
        <p14:creationId xmlns:p14="http://schemas.microsoft.com/office/powerpoint/2010/main" val="876161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3D6C8645-D952-455B-8B35-4A957E009120}" type="slidenum">
              <a:rPr lang="de-CH" smtClean="0"/>
              <a:t>22</a:t>
            </a:fld>
            <a:endParaRPr lang="de-CH"/>
          </a:p>
        </p:txBody>
      </p:sp>
    </p:spTree>
    <p:extLst>
      <p:ext uri="{BB962C8B-B14F-4D97-AF65-F5344CB8AC3E}">
        <p14:creationId xmlns:p14="http://schemas.microsoft.com/office/powerpoint/2010/main" val="9312197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866DCB-2230-50EB-6170-BF32E2B13F04}"/>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05B5E141-2F9C-B95E-3A3D-44669103A013}"/>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29F3277A-5A16-38B9-1597-BB04A08B408A}"/>
              </a:ext>
            </a:extLst>
          </p:cNvPr>
          <p:cNvSpPr>
            <a:spLocks noGrp="1"/>
          </p:cNvSpPr>
          <p:nvPr>
            <p:ph type="body" idx="1"/>
          </p:nvPr>
        </p:nvSpPr>
        <p:spPr/>
        <p:txBody>
          <a:bodyPr/>
          <a:lstStyle/>
          <a:p>
            <a:endParaRPr lang="de-CH" dirty="0"/>
          </a:p>
        </p:txBody>
      </p:sp>
      <p:sp>
        <p:nvSpPr>
          <p:cNvPr id="4" name="Foliennummernplatzhalter 3">
            <a:extLst>
              <a:ext uri="{FF2B5EF4-FFF2-40B4-BE49-F238E27FC236}">
                <a16:creationId xmlns:a16="http://schemas.microsoft.com/office/drawing/2014/main" id="{ADD69B0F-7FFB-C573-7A52-F8E01ABE7026}"/>
              </a:ext>
            </a:extLst>
          </p:cNvPr>
          <p:cNvSpPr>
            <a:spLocks noGrp="1"/>
          </p:cNvSpPr>
          <p:nvPr>
            <p:ph type="sldNum" sz="quarter" idx="5"/>
          </p:nvPr>
        </p:nvSpPr>
        <p:spPr/>
        <p:txBody>
          <a:bodyPr/>
          <a:lstStyle/>
          <a:p>
            <a:fld id="{EE825576-EFFA-4574-922C-B658675D5575}" type="slidenum">
              <a:rPr lang="de-CH" smtClean="0"/>
              <a:t>23</a:t>
            </a:fld>
            <a:endParaRPr lang="de-CH"/>
          </a:p>
        </p:txBody>
      </p:sp>
    </p:spTree>
    <p:extLst>
      <p:ext uri="{BB962C8B-B14F-4D97-AF65-F5344CB8AC3E}">
        <p14:creationId xmlns:p14="http://schemas.microsoft.com/office/powerpoint/2010/main" val="40127111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87338E-FBE4-FC7C-8CFF-A9CDFCF5F8C2}"/>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79E253BC-B20B-5387-75AB-DE24B7B3B369}"/>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C2F914A2-B01E-7511-DDF0-2CE518561D76}"/>
              </a:ext>
            </a:extLst>
          </p:cNvPr>
          <p:cNvSpPr>
            <a:spLocks noGrp="1"/>
          </p:cNvSpPr>
          <p:nvPr>
            <p:ph type="body" idx="1"/>
          </p:nvPr>
        </p:nvSpPr>
        <p:spPr/>
        <p:txBody>
          <a:bodyPr/>
          <a:lstStyle/>
          <a:p>
            <a:r>
              <a:rPr lang="de-CH" dirty="0" err="1"/>
              <a:t>cw</a:t>
            </a:r>
            <a:endParaRPr lang="de-CH" dirty="0"/>
          </a:p>
        </p:txBody>
      </p:sp>
      <p:sp>
        <p:nvSpPr>
          <p:cNvPr id="4" name="Foliennummernplatzhalter 3">
            <a:extLst>
              <a:ext uri="{FF2B5EF4-FFF2-40B4-BE49-F238E27FC236}">
                <a16:creationId xmlns:a16="http://schemas.microsoft.com/office/drawing/2014/main" id="{43525241-FBD2-0A09-44E7-0FCBE130B03D}"/>
              </a:ext>
            </a:extLst>
          </p:cNvPr>
          <p:cNvSpPr>
            <a:spLocks noGrp="1"/>
          </p:cNvSpPr>
          <p:nvPr>
            <p:ph type="sldNum" sz="quarter" idx="5"/>
          </p:nvPr>
        </p:nvSpPr>
        <p:spPr/>
        <p:txBody>
          <a:bodyPr/>
          <a:lstStyle/>
          <a:p>
            <a:fld id="{EE825576-EFFA-4574-922C-B658675D5575}" type="slidenum">
              <a:rPr lang="de-CH" smtClean="0"/>
              <a:t>24</a:t>
            </a:fld>
            <a:endParaRPr lang="de-CH"/>
          </a:p>
        </p:txBody>
      </p:sp>
    </p:spTree>
    <p:extLst>
      <p:ext uri="{BB962C8B-B14F-4D97-AF65-F5344CB8AC3E}">
        <p14:creationId xmlns:p14="http://schemas.microsoft.com/office/powerpoint/2010/main" val="32151564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Die nächsten Schritte </a:t>
            </a:r>
            <a:endParaRPr lang="de-CH" dirty="0"/>
          </a:p>
          <a:p>
            <a:endParaRPr lang="de-CH" dirty="0"/>
          </a:p>
          <a:p>
            <a:r>
              <a:rPr lang="de-DE" dirty="0"/>
              <a:t>Alle Informationen von heute Abend sind auf der Homepage Arealeierweid.ch transparent zugänglich gemacht.</a:t>
            </a:r>
          </a:p>
          <a:p>
            <a:endParaRPr lang="de-DE" dirty="0"/>
          </a:p>
          <a:p>
            <a:r>
              <a:rPr lang="de-DE" dirty="0"/>
              <a:t>In den nächsten Tagen wird zusätzlich das Dossier zur aktuelle Machbarkeitsstudie abgelegt</a:t>
            </a:r>
          </a:p>
          <a:p>
            <a:endParaRPr lang="de-DE" dirty="0"/>
          </a:p>
          <a:p>
            <a:r>
              <a:rPr lang="de-DE" dirty="0"/>
              <a:t>Es gibt auch einen Chatbot, der Ihre Fragen beantwortet.</a:t>
            </a:r>
            <a:endParaRPr lang="de-CH" dirty="0"/>
          </a:p>
          <a:p>
            <a:endParaRPr lang="de-CH" dirty="0"/>
          </a:p>
        </p:txBody>
      </p:sp>
      <p:sp>
        <p:nvSpPr>
          <p:cNvPr id="4" name="Foliennummernplatzhalter 3"/>
          <p:cNvSpPr>
            <a:spLocks noGrp="1"/>
          </p:cNvSpPr>
          <p:nvPr>
            <p:ph type="sldNum" sz="quarter" idx="5"/>
          </p:nvPr>
        </p:nvSpPr>
        <p:spPr/>
        <p:txBody>
          <a:bodyPr/>
          <a:lstStyle/>
          <a:p>
            <a:fld id="{EE825576-EFFA-4574-922C-B658675D5575}" type="slidenum">
              <a:rPr lang="de-CH" smtClean="0"/>
              <a:t>25</a:t>
            </a:fld>
            <a:endParaRPr lang="de-CH"/>
          </a:p>
        </p:txBody>
      </p:sp>
    </p:spTree>
    <p:extLst>
      <p:ext uri="{BB962C8B-B14F-4D97-AF65-F5344CB8AC3E}">
        <p14:creationId xmlns:p14="http://schemas.microsoft.com/office/powerpoint/2010/main" val="2828731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Ich danke allen für Ihr Interesse, Ihre Zeit. </a:t>
            </a:r>
          </a:p>
          <a:p>
            <a:r>
              <a:rPr lang="de-CH" dirty="0"/>
              <a:t>Heute am sehr warmen Abend und trotz zahlreicher WM Spiele duften wir die wertvollen konstruktivem Beiträge entgegennehmen. </a:t>
            </a:r>
          </a:p>
          <a:p>
            <a:endParaRPr lang="de-CH" dirty="0"/>
          </a:p>
          <a:p>
            <a:pPr marL="0" marR="0" lvl="0" indent="0" algn="l" defTabSz="914400" rtl="0" eaLnBrk="1" fontAlgn="auto" latinLnBrk="0" hangingPunct="1">
              <a:lnSpc>
                <a:spcPct val="100000"/>
              </a:lnSpc>
              <a:spcBef>
                <a:spcPts val="0"/>
              </a:spcBef>
              <a:spcAft>
                <a:spcPts val="0"/>
              </a:spcAft>
              <a:buClrTx/>
              <a:buSzTx/>
              <a:buFontTx/>
              <a:buNone/>
              <a:tabLst/>
              <a:defRPr/>
            </a:pPr>
            <a:r>
              <a:rPr lang="de-CH" dirty="0"/>
              <a:t>Ich bin überzeigt, dass dies eine einmalige Chance für St. Georgen ist, die die Feldschützen uns erst ermöglichen, unbedingt gepackt werden muss.</a:t>
            </a:r>
          </a:p>
          <a:p>
            <a:endParaRPr lang="de-CH" dirty="0"/>
          </a:p>
          <a:p>
            <a:pPr marL="171450" indent="-171450">
              <a:buFontTx/>
              <a:buChar char="-"/>
            </a:pPr>
            <a:r>
              <a:rPr lang="de-CH" dirty="0"/>
              <a:t>keinen Schiesslärm mehr</a:t>
            </a:r>
          </a:p>
          <a:p>
            <a:pPr marL="171450" indent="-171450">
              <a:buFontTx/>
              <a:buChar char="-"/>
            </a:pPr>
            <a:r>
              <a:rPr lang="de-CH" dirty="0"/>
              <a:t>Alle bestehenden Freizeitaktivitäten vor der Haustüre bleiben bestehen</a:t>
            </a:r>
          </a:p>
          <a:p>
            <a:pPr marL="171450" indent="-171450">
              <a:buFontTx/>
              <a:buChar char="-"/>
            </a:pPr>
            <a:r>
              <a:rPr lang="de-CH" dirty="0"/>
              <a:t>Zeitgemässer, nachhaltige Quartierentwicklung in hoher Qualität.</a:t>
            </a:r>
          </a:p>
          <a:p>
            <a:pPr marL="0" indent="0">
              <a:buFontTx/>
              <a:buNone/>
            </a:pPr>
            <a:endParaRPr lang="de-CH" dirty="0"/>
          </a:p>
          <a:p>
            <a:r>
              <a:rPr lang="de-CH" dirty="0"/>
              <a:t>Danke und nun haben allen eine Erfrischung beim Apero verdient.</a:t>
            </a:r>
          </a:p>
          <a:p>
            <a:endParaRPr lang="de-CH" dirty="0"/>
          </a:p>
        </p:txBody>
      </p:sp>
      <p:sp>
        <p:nvSpPr>
          <p:cNvPr id="4" name="Foliennummernplatzhalter 3"/>
          <p:cNvSpPr>
            <a:spLocks noGrp="1"/>
          </p:cNvSpPr>
          <p:nvPr>
            <p:ph type="sldNum" sz="quarter" idx="5"/>
          </p:nvPr>
        </p:nvSpPr>
        <p:spPr/>
        <p:txBody>
          <a:bodyPr/>
          <a:lstStyle/>
          <a:p>
            <a:fld id="{EE825576-EFFA-4574-922C-B658675D5575}" type="slidenum">
              <a:rPr lang="de-CH" smtClean="0"/>
              <a:t>27</a:t>
            </a:fld>
            <a:endParaRPr lang="de-CH"/>
          </a:p>
        </p:txBody>
      </p:sp>
    </p:spTree>
    <p:extLst>
      <p:ext uri="{BB962C8B-B14F-4D97-AF65-F5344CB8AC3E}">
        <p14:creationId xmlns:p14="http://schemas.microsoft.com/office/powerpoint/2010/main" val="19703820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EE825576-EFFA-4574-922C-B658675D5575}" type="slidenum">
              <a:rPr lang="de-CH" smtClean="0"/>
              <a:t>3</a:t>
            </a:fld>
            <a:endParaRPr lang="de-CH"/>
          </a:p>
        </p:txBody>
      </p:sp>
    </p:spTree>
    <p:extLst>
      <p:ext uri="{BB962C8B-B14F-4D97-AF65-F5344CB8AC3E}">
        <p14:creationId xmlns:p14="http://schemas.microsoft.com/office/powerpoint/2010/main" val="16722614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EE825576-EFFA-4574-922C-B658675D5575}" type="slidenum">
              <a:rPr lang="de-CH" smtClean="0"/>
              <a:t>4</a:t>
            </a:fld>
            <a:endParaRPr lang="de-CH"/>
          </a:p>
        </p:txBody>
      </p:sp>
    </p:spTree>
    <p:extLst>
      <p:ext uri="{BB962C8B-B14F-4D97-AF65-F5344CB8AC3E}">
        <p14:creationId xmlns:p14="http://schemas.microsoft.com/office/powerpoint/2010/main" val="20451434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BE82F6-83F4-17DC-C737-9DC4F4A06AE7}"/>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434CD440-FECC-C4AB-CFC5-58D8FDD04606}"/>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04DF6D13-AFAD-5449-02CA-6AE7B666E20E}"/>
              </a:ext>
            </a:extLst>
          </p:cNvPr>
          <p:cNvSpPr>
            <a:spLocks noGrp="1"/>
          </p:cNvSpPr>
          <p:nvPr>
            <p:ph type="body" idx="1"/>
          </p:nvPr>
        </p:nvSpPr>
        <p:spPr/>
        <p:txBody>
          <a:bodyPr/>
          <a:lstStyle/>
          <a:p>
            <a:r>
              <a:rPr lang="de-CH" sz="1200">
                <a:latin typeface="Arial" panose="020B0604020202020204" pitchFamily="34" charset="0"/>
                <a:cs typeface="Arial" panose="020B0604020202020204" pitchFamily="34" charset="0"/>
              </a:rPr>
              <a:t>Markus Buschor</a:t>
            </a:r>
          </a:p>
          <a:p>
            <a:r>
              <a:rPr lang="de-CH" sz="1200" b="0">
                <a:latin typeface="Arial" panose="020B0604020202020204" pitchFamily="34" charset="0"/>
                <a:cs typeface="Arial" panose="020B0604020202020204" pitchFamily="34" charset="0"/>
              </a:rPr>
              <a:t>Die </a:t>
            </a:r>
            <a:r>
              <a:rPr lang="de-CH" sz="1200" b="0" err="1">
                <a:latin typeface="Arial" panose="020B0604020202020204" pitchFamily="34" charset="0"/>
                <a:cs typeface="Arial" panose="020B0604020202020204" pitchFamily="34" charset="0"/>
              </a:rPr>
              <a:t>Weierweid</a:t>
            </a:r>
            <a:r>
              <a:rPr lang="de-CH" sz="1200" b="0">
                <a:latin typeface="Arial" panose="020B0604020202020204" pitchFamily="34" charset="0"/>
                <a:cs typeface="Arial" panose="020B0604020202020204" pitchFamily="34" charset="0"/>
              </a:rPr>
              <a:t> ist für die Stadt ein wertvolles Gebiet </a:t>
            </a:r>
            <a:r>
              <a:rPr lang="de-CH" sz="1200" b="1">
                <a:latin typeface="Arial" panose="020B0604020202020204" pitchFamily="34" charset="0"/>
                <a:cs typeface="Arial" panose="020B0604020202020204" pitchFamily="34" charset="0"/>
              </a:rPr>
              <a:t>für neuen, modernen und attraktiven Wohn- und Lebensraum.</a:t>
            </a:r>
          </a:p>
          <a:p>
            <a:r>
              <a:rPr lang="de-CH" sz="1200" b="1">
                <a:latin typeface="Arial" panose="020B0604020202020204" pitchFamily="34" charset="0"/>
                <a:cs typeface="Arial" panose="020B0604020202020204" pitchFamily="34" charset="0"/>
              </a:rPr>
              <a:t>Weiterentwicklung des Baugebiets </a:t>
            </a:r>
            <a:r>
              <a:rPr lang="de-CH" sz="1200" b="0">
                <a:latin typeface="Arial" panose="020B0604020202020204" pitchFamily="34" charset="0"/>
                <a:cs typeface="Arial" panose="020B0604020202020204" pitchFamily="34" charset="0"/>
              </a:rPr>
              <a:t>angrenzend an </a:t>
            </a:r>
            <a:r>
              <a:rPr lang="de-CH" sz="1200" b="0" err="1">
                <a:latin typeface="Arial" panose="020B0604020202020204" pitchFamily="34" charset="0"/>
                <a:cs typeface="Arial" panose="020B0604020202020204" pitchFamily="34" charset="0"/>
              </a:rPr>
              <a:t>St.Georgen</a:t>
            </a:r>
            <a:r>
              <a:rPr lang="de-CH" sz="1200" b="0">
                <a:latin typeface="Arial" panose="020B0604020202020204" pitchFamily="34" charset="0"/>
                <a:cs typeface="Arial" panose="020B0604020202020204" pitchFamily="34" charset="0"/>
              </a:rPr>
              <a:t>.</a:t>
            </a:r>
          </a:p>
          <a:p>
            <a:pPr marL="36191" marR="36191">
              <a:lnSpc>
                <a:spcPts val="1200"/>
              </a:lnSpc>
              <a:spcBef>
                <a:spcPts val="200"/>
              </a:spcBef>
              <a:spcAft>
                <a:spcPts val="200"/>
              </a:spcAft>
            </a:pPr>
            <a:endParaRPr lang="de-CH" sz="1200">
              <a:latin typeface="Arial" panose="020B0604020202020204" pitchFamily="34" charset="0"/>
              <a:ea typeface="Times New Roman" panose="02020603050405020304" pitchFamily="18" charset="0"/>
              <a:cs typeface="Arial" panose="020B0604020202020204" pitchFamily="34" charset="0"/>
            </a:endParaRPr>
          </a:p>
          <a:p>
            <a:pPr marL="36191" marR="36191">
              <a:lnSpc>
                <a:spcPts val="1200"/>
              </a:lnSpc>
              <a:spcBef>
                <a:spcPts val="200"/>
              </a:spcBef>
              <a:spcAft>
                <a:spcPts val="200"/>
              </a:spcAft>
            </a:pPr>
            <a:r>
              <a:rPr lang="de-CH" sz="1200">
                <a:latin typeface="Arial" panose="020B0604020202020204" pitchFamily="34" charset="0"/>
                <a:ea typeface="Times New Roman" panose="02020603050405020304" pitchFamily="18" charset="0"/>
                <a:cs typeface="Arial" panose="020B0604020202020204" pitchFamily="34" charset="0"/>
              </a:rPr>
              <a:t>Aus der Wohnraumstrategie der Stadt St.Gallen können für den Ort </a:t>
            </a:r>
            <a:r>
              <a:rPr lang="de-CH" sz="1200" err="1">
                <a:latin typeface="Arial" panose="020B0604020202020204" pitchFamily="34" charset="0"/>
                <a:ea typeface="Times New Roman" panose="02020603050405020304" pitchFamily="18" charset="0"/>
                <a:cs typeface="Arial" panose="020B0604020202020204" pitchFamily="34" charset="0"/>
              </a:rPr>
              <a:t>St.Georgen</a:t>
            </a:r>
            <a:r>
              <a:rPr lang="de-CH" sz="1200">
                <a:latin typeface="Arial" panose="020B0604020202020204" pitchFamily="34" charset="0"/>
                <a:ea typeface="Times New Roman" panose="02020603050405020304" pitchFamily="18" charset="0"/>
                <a:cs typeface="Arial" panose="020B0604020202020204" pitchFamily="34" charset="0"/>
              </a:rPr>
              <a:t> folgende Grundsätze / Ziele abgeleitet werden:</a:t>
            </a:r>
          </a:p>
          <a:p>
            <a:pPr marL="342864" marR="36191" indent="-342864">
              <a:lnSpc>
                <a:spcPts val="1200"/>
              </a:lnSpc>
              <a:spcBef>
                <a:spcPts val="200"/>
              </a:spcBef>
              <a:buFont typeface="Wingdings" panose="05000000000000000000" pitchFamily="2" charset="2"/>
              <a:buChar char=""/>
              <a:tabLst>
                <a:tab pos="228577" algn="l"/>
                <a:tab pos="449534" algn="l"/>
              </a:tabLst>
            </a:pPr>
            <a:r>
              <a:rPr lang="de-CH" sz="1200">
                <a:latin typeface="Arial" panose="020B0604020202020204" pitchFamily="34" charset="0"/>
                <a:ea typeface="Times New Roman" panose="02020603050405020304" pitchFamily="18" charset="0"/>
                <a:cs typeface="Arial" panose="020B0604020202020204" pitchFamily="34" charset="0"/>
              </a:rPr>
              <a:t>Wohnangebote für </a:t>
            </a:r>
            <a:r>
              <a:rPr lang="de-CH" sz="1200" b="1">
                <a:latin typeface="Arial" panose="020B0604020202020204" pitchFamily="34" charset="0"/>
                <a:ea typeface="Times New Roman" panose="02020603050405020304" pitchFamily="18" charset="0"/>
                <a:cs typeface="Arial" panose="020B0604020202020204" pitchFamily="34" charset="0"/>
              </a:rPr>
              <a:t>unterschiedliche Bevölkerungsgruppen und Haushaltsformen</a:t>
            </a:r>
            <a:r>
              <a:rPr lang="de-CH" sz="1200">
                <a:latin typeface="Arial" panose="020B0604020202020204" pitchFamily="34" charset="0"/>
                <a:ea typeface="Times New Roman" panose="02020603050405020304" pitchFamily="18" charset="0"/>
                <a:cs typeface="Arial" panose="020B0604020202020204" pitchFamily="34" charset="0"/>
              </a:rPr>
              <a:t> anbieten; </a:t>
            </a:r>
            <a:r>
              <a:rPr lang="de-CH" sz="1200" b="1">
                <a:latin typeface="Arial" panose="020B0604020202020204" pitchFamily="34" charset="0"/>
                <a:ea typeface="Times New Roman" panose="02020603050405020304" pitchFamily="18" charset="0"/>
                <a:cs typeface="Arial" panose="020B0604020202020204" pitchFamily="34" charset="0"/>
              </a:rPr>
              <a:t>vielfältiger Wohnungsmix</a:t>
            </a:r>
            <a:r>
              <a:rPr lang="de-CH" sz="1200">
                <a:latin typeface="Arial" panose="020B0604020202020204" pitchFamily="34" charset="0"/>
                <a:ea typeface="Times New Roman" panose="02020603050405020304" pitchFamily="18" charset="0"/>
                <a:cs typeface="Arial" panose="020B0604020202020204" pitchFamily="34" charset="0"/>
              </a:rPr>
              <a:t> / </a:t>
            </a:r>
            <a:r>
              <a:rPr lang="de-CH" sz="1200" b="1">
                <a:latin typeface="Arial" panose="020B0604020202020204" pitchFamily="34" charset="0"/>
                <a:ea typeface="Times New Roman" panose="02020603050405020304" pitchFamily="18" charset="0"/>
                <a:cs typeface="Arial" panose="020B0604020202020204" pitchFamily="34" charset="0"/>
              </a:rPr>
              <a:t>innovative Wohnformen </a:t>
            </a:r>
          </a:p>
          <a:p>
            <a:pPr marL="342864" marR="36191" indent="-342864">
              <a:lnSpc>
                <a:spcPts val="1200"/>
              </a:lnSpc>
              <a:buFont typeface="Wingdings" panose="05000000000000000000" pitchFamily="2" charset="2"/>
              <a:buChar char=""/>
              <a:tabLst>
                <a:tab pos="228577" algn="l"/>
                <a:tab pos="449534" algn="l"/>
              </a:tabLst>
            </a:pPr>
            <a:r>
              <a:rPr lang="de-CH" sz="1200">
                <a:latin typeface="Arial" panose="020B0604020202020204" pitchFamily="34" charset="0"/>
                <a:ea typeface="Times New Roman" panose="02020603050405020304" pitchFamily="18" charset="0"/>
                <a:cs typeface="Arial" panose="020B0604020202020204" pitchFamily="34" charset="0"/>
              </a:rPr>
              <a:t>Gute Eignung für </a:t>
            </a:r>
            <a:r>
              <a:rPr lang="de-CH" sz="1200" b="1">
                <a:latin typeface="Arial" panose="020B0604020202020204" pitchFamily="34" charset="0"/>
                <a:ea typeface="Times New Roman" panose="02020603050405020304" pitchFamily="18" charset="0"/>
                <a:cs typeface="Arial" panose="020B0604020202020204" pitchFamily="34" charset="0"/>
              </a:rPr>
              <a:t>Familien</a:t>
            </a:r>
            <a:r>
              <a:rPr lang="de-CH" sz="1200">
                <a:latin typeface="Arial" panose="020B0604020202020204" pitchFamily="34" charset="0"/>
                <a:ea typeface="Times New Roman" panose="02020603050405020304" pitchFamily="18" charset="0"/>
                <a:cs typeface="Arial" panose="020B0604020202020204" pitchFamily="34" charset="0"/>
              </a:rPr>
              <a:t> (Nähe zu Kindergärten; Primarschule)</a:t>
            </a:r>
          </a:p>
          <a:p>
            <a:pPr marL="342864" marR="36191" indent="-342864">
              <a:lnSpc>
                <a:spcPts val="1200"/>
              </a:lnSpc>
              <a:buFont typeface="Wingdings" panose="05000000000000000000" pitchFamily="2" charset="2"/>
              <a:buChar char=""/>
              <a:tabLst>
                <a:tab pos="228577" algn="l"/>
                <a:tab pos="449534" algn="l"/>
              </a:tabLst>
            </a:pPr>
            <a:r>
              <a:rPr lang="de-CH" sz="1200">
                <a:latin typeface="Arial" panose="020B0604020202020204" pitchFamily="34" charset="0"/>
                <a:ea typeface="Times New Roman" panose="02020603050405020304" pitchFamily="18" charset="0"/>
                <a:cs typeface="Arial" panose="020B0604020202020204" pitchFamily="34" charset="0"/>
              </a:rPr>
              <a:t>Geeignet für </a:t>
            </a:r>
            <a:r>
              <a:rPr lang="de-CH" sz="1200" b="1">
                <a:latin typeface="Arial" panose="020B0604020202020204" pitchFamily="34" charset="0"/>
                <a:ea typeface="Times New Roman" panose="02020603050405020304" pitchFamily="18" charset="0"/>
                <a:cs typeface="Arial" panose="020B0604020202020204" pitchFamily="34" charset="0"/>
              </a:rPr>
              <a:t>Alterswohnungen</a:t>
            </a:r>
            <a:r>
              <a:rPr lang="de-CH" sz="1200">
                <a:latin typeface="Arial" panose="020B0604020202020204" pitchFamily="34" charset="0"/>
                <a:ea typeface="Times New Roman" panose="02020603050405020304" pitchFamily="18" charset="0"/>
                <a:cs typeface="Arial" panose="020B0604020202020204" pitchFamily="34" charset="0"/>
              </a:rPr>
              <a:t> (gut erschlossene Lage; nahe Quartierzentrum)</a:t>
            </a:r>
          </a:p>
          <a:p>
            <a:pPr marL="342864" marR="36191" indent="-342864">
              <a:lnSpc>
                <a:spcPts val="1200"/>
              </a:lnSpc>
              <a:buFont typeface="Wingdings" panose="05000000000000000000" pitchFamily="2" charset="2"/>
              <a:buChar char=""/>
              <a:tabLst>
                <a:tab pos="228577" algn="l"/>
                <a:tab pos="449534" algn="l"/>
              </a:tabLst>
            </a:pPr>
            <a:r>
              <a:rPr lang="de-CH" sz="1200" b="1">
                <a:latin typeface="Arial" panose="020B0604020202020204" pitchFamily="34" charset="0"/>
                <a:ea typeface="Times New Roman" panose="02020603050405020304" pitchFamily="18" charset="0"/>
                <a:cs typeface="Arial" panose="020B0604020202020204" pitchFamily="34" charset="0"/>
              </a:rPr>
              <a:t>Attraktives Wohnumfeld</a:t>
            </a:r>
            <a:r>
              <a:rPr lang="de-CH" sz="1200">
                <a:latin typeface="Arial" panose="020B0604020202020204" pitchFamily="34" charset="0"/>
                <a:ea typeface="Times New Roman" panose="02020603050405020304" pitchFamily="18" charset="0"/>
                <a:cs typeface="Arial" panose="020B0604020202020204" pitchFamily="34" charset="0"/>
              </a:rPr>
              <a:t> anbieten: einfache Zugänglichkeit, Nutzungsvielfalt und </a:t>
            </a:r>
            <a:r>
              <a:rPr lang="de-CH" sz="1200" err="1">
                <a:latin typeface="Arial" panose="020B0604020202020204" pitchFamily="34" charset="0"/>
                <a:ea typeface="Times New Roman" panose="02020603050405020304" pitchFamily="18" charset="0"/>
                <a:cs typeface="Arial" panose="020B0604020202020204" pitchFamily="34" charset="0"/>
              </a:rPr>
              <a:t>aneigenbare</a:t>
            </a:r>
            <a:r>
              <a:rPr lang="de-CH" sz="1200">
                <a:latin typeface="Arial" panose="020B0604020202020204" pitchFamily="34" charset="0"/>
                <a:ea typeface="Times New Roman" panose="02020603050405020304" pitchFamily="18" charset="0"/>
                <a:cs typeface="Arial" panose="020B0604020202020204" pitchFamily="34" charset="0"/>
              </a:rPr>
              <a:t> Grünflächen</a:t>
            </a:r>
          </a:p>
          <a:p>
            <a:pPr marL="0" marR="36191" lvl="0" indent="0" algn="l" defTabSz="914400" rtl="0" eaLnBrk="1" fontAlgn="auto" latinLnBrk="0" hangingPunct="1">
              <a:lnSpc>
                <a:spcPts val="1200"/>
              </a:lnSpc>
              <a:spcBef>
                <a:spcPts val="0"/>
              </a:spcBef>
              <a:spcAft>
                <a:spcPts val="0"/>
              </a:spcAft>
              <a:buClrTx/>
              <a:buSzTx/>
              <a:buFont typeface="Wingdings" panose="05000000000000000000" pitchFamily="2" charset="2"/>
              <a:buNone/>
              <a:tabLst>
                <a:tab pos="228577" algn="l"/>
                <a:tab pos="449534" algn="l"/>
              </a:tabLst>
              <a:defRPr/>
            </a:pPr>
            <a:r>
              <a:rPr lang="de-CH" sz="1200">
                <a:latin typeface="Arial" panose="020B0604020202020204" pitchFamily="34" charset="0"/>
                <a:ea typeface="Times New Roman" panose="02020603050405020304" pitchFamily="18" charset="0"/>
                <a:cs typeface="Arial" panose="020B0604020202020204" pitchFamily="34" charset="0"/>
              </a:rPr>
              <a:t>Im Rahmen der Entwicklung wird ein durchmischtes Wohnungsangebot mit einem ausreichenden Anteil an grösseren Wohnungen angestrebt.</a:t>
            </a:r>
          </a:p>
          <a:p>
            <a:endParaRPr lang="de-CH" sz="120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CH" sz="1200" b="1">
                <a:latin typeface="Arial" panose="020B0604020202020204" pitchFamily="34" charset="0"/>
                <a:cs typeface="Arial" panose="020B0604020202020204" pitchFamily="34" charset="0"/>
              </a:rPr>
              <a:t>Städtebaulich-freiräumliche und architektonisch qualitätsvolle Siedlungseinheit</a:t>
            </a:r>
            <a:br>
              <a:rPr lang="de-CH" sz="1200" b="1">
                <a:latin typeface="Arial" panose="020B0604020202020204" pitchFamily="34" charset="0"/>
                <a:cs typeface="Arial" panose="020B0604020202020204" pitchFamily="34" charset="0"/>
              </a:rPr>
            </a:br>
            <a:r>
              <a:rPr lang="de-CH" sz="1200" b="1">
                <a:latin typeface="Arial" panose="020B0604020202020204" pitchFamily="34" charset="0"/>
                <a:cs typeface="Arial" panose="020B0604020202020204" pitchFamily="34" charset="0"/>
              </a:rPr>
              <a:t>- Stadt stellt hohe Anforderungen an qualitative Entwicklung -&gt; MBS über SVR / Entwicklung der Baufelder über Projektwettbewerbe</a:t>
            </a:r>
            <a:br>
              <a:rPr lang="de-CH" sz="1200" b="1">
                <a:latin typeface="Arial" panose="020B0604020202020204" pitchFamily="34" charset="0"/>
                <a:cs typeface="Arial" panose="020B0604020202020204" pitchFamily="34" charset="0"/>
              </a:rPr>
            </a:br>
            <a:endParaRPr lang="de-CH" sz="1200" b="1">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e-CH" sz="1200">
              <a:latin typeface="Arial" panose="020B0604020202020204" pitchFamily="34" charset="0"/>
              <a:cs typeface="Arial" panose="020B0604020202020204" pitchFamily="34" charset="0"/>
            </a:endParaRPr>
          </a:p>
          <a:p>
            <a:r>
              <a:rPr lang="de-CH" sz="1200" u="sng">
                <a:latin typeface="Arial" panose="020B0604020202020204" pitchFamily="34" charset="0"/>
                <a:cs typeface="Arial" panose="020B0604020202020204" pitchFamily="34" charset="0"/>
              </a:rPr>
              <a:t>Ressourcenschonender Umgang mit Baulandreserve und Landschaft</a:t>
            </a:r>
            <a:r>
              <a:rPr lang="de-CH" sz="1200">
                <a:latin typeface="Arial" panose="020B0604020202020204" pitchFamily="34" charset="0"/>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de-CH" sz="1200" b="1" i="0" kern="1200">
                <a:solidFill>
                  <a:schemeClr val="tx1"/>
                </a:solidFill>
                <a:effectLst/>
                <a:latin typeface="+mn-lt"/>
                <a:ea typeface="+mn-ea"/>
                <a:cs typeface="+mn-cs"/>
              </a:rPr>
              <a:t>Nachhaltige Siedlungsentwicklung und Ressourcennutzung</a:t>
            </a:r>
            <a:endParaRPr lang="de-CH" sz="120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CH" sz="1200" b="0" i="0" kern="1200">
                <a:solidFill>
                  <a:schemeClr val="tx1"/>
                </a:solidFill>
                <a:effectLst/>
                <a:latin typeface="+mn-lt"/>
                <a:ea typeface="+mn-ea"/>
                <a:cs typeface="+mn-cs"/>
              </a:rPr>
              <a:t>Der ressourcenschonende Umgang zeigt sich vor allem in der </a:t>
            </a:r>
            <a:r>
              <a:rPr lang="de-CH" sz="1200" b="1" i="0" kern="1200">
                <a:solidFill>
                  <a:schemeClr val="tx1"/>
                </a:solidFill>
                <a:effectLst/>
                <a:latin typeface="+mn-lt"/>
                <a:ea typeface="+mn-ea"/>
                <a:cs typeface="+mn-cs"/>
              </a:rPr>
              <a:t>Kombination aus kompakter Bauweise, reduziertem Verkehr, sorgfältigem Umgang mit Boden und Wasser sowie hoher ökologischer Qualität</a:t>
            </a:r>
            <a:r>
              <a:rPr lang="de-CH" sz="1200" b="0" i="0" kern="1200">
                <a:solidFill>
                  <a:schemeClr val="tx1"/>
                </a:solidFill>
                <a:effectLst/>
                <a:latin typeface="+mn-lt"/>
                <a:ea typeface="+mn-ea"/>
                <a:cs typeface="+mn-cs"/>
              </a:rPr>
              <a:t> – ergänzt durch eine </a:t>
            </a:r>
            <a:r>
              <a:rPr lang="de-CH" sz="1200" b="1" i="0" kern="1200">
                <a:solidFill>
                  <a:schemeClr val="tx1"/>
                </a:solidFill>
                <a:effectLst/>
                <a:latin typeface="+mn-lt"/>
                <a:ea typeface="+mn-ea"/>
                <a:cs typeface="+mn-cs"/>
              </a:rPr>
              <a:t>flexible, langfristig tragfähige Planungsstrategie</a:t>
            </a:r>
            <a:r>
              <a:rPr lang="de-CH" sz="1200" b="0" i="0" kern="120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de-CH" sz="1200" b="0" i="0" kern="1200">
                <a:solidFill>
                  <a:schemeClr val="tx1"/>
                </a:solidFill>
                <a:effectLst/>
                <a:latin typeface="+mn-lt"/>
                <a:ea typeface="+mn-ea"/>
                <a:cs typeface="+mn-cs"/>
              </a:rPr>
              <a:t>Ein ressourcenschonender Umgang wird durch kompakte Siedlungsentwicklung, </a:t>
            </a:r>
            <a:r>
              <a:rPr lang="de-CH" sz="1200" b="0" i="0" kern="1200" err="1">
                <a:solidFill>
                  <a:schemeClr val="tx1"/>
                </a:solidFill>
                <a:effectLst/>
                <a:latin typeface="+mn-lt"/>
                <a:ea typeface="+mn-ea"/>
                <a:cs typeface="+mn-cs"/>
              </a:rPr>
              <a:t>autoarme</a:t>
            </a:r>
            <a:r>
              <a:rPr lang="de-CH" sz="1200" b="0" i="0" kern="1200">
                <a:solidFill>
                  <a:schemeClr val="tx1"/>
                </a:solidFill>
                <a:effectLst/>
                <a:latin typeface="+mn-lt"/>
                <a:ea typeface="+mn-ea"/>
                <a:cs typeface="+mn-cs"/>
              </a:rPr>
              <a:t> Erschliessung und die Integration von blau-grüner Infrastruktur erkennbar. Ergänzend tragen der sorgfältige Umgang mit Topografie sowie die Sicherung ökologischer Qualitäten wesentlich dazu bei.</a:t>
            </a:r>
            <a:endParaRPr lang="de-CH" sz="120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CH" sz="1200">
                <a:latin typeface="Arial" panose="020B0604020202020204" pitchFamily="34" charset="0"/>
                <a:cs typeface="Arial" panose="020B0604020202020204" pitchFamily="34" charset="0"/>
              </a:rPr>
              <a:t>- </a:t>
            </a:r>
            <a:r>
              <a:rPr lang="de-CH" sz="1200" b="0" i="0" kern="1200">
                <a:solidFill>
                  <a:schemeClr val="tx1"/>
                </a:solidFill>
                <a:effectLst/>
                <a:latin typeface="+mn-lt"/>
                <a:ea typeface="+mn-ea"/>
                <a:cs typeface="+mn-cs"/>
              </a:rPr>
              <a:t>Ziel: </a:t>
            </a:r>
            <a:r>
              <a:rPr lang="de-CH" sz="1200" b="1" i="0" kern="1200">
                <a:solidFill>
                  <a:schemeClr val="tx1"/>
                </a:solidFill>
                <a:effectLst/>
                <a:latin typeface="+mn-lt"/>
                <a:ea typeface="+mn-ea"/>
                <a:cs typeface="+mn-cs"/>
              </a:rPr>
              <a:t>Siedlungsentwicklung nach innen</a:t>
            </a:r>
            <a:r>
              <a:rPr lang="de-CH" sz="1200" b="0" i="0" kern="1200">
                <a:solidFill>
                  <a:schemeClr val="tx1"/>
                </a:solidFill>
                <a:effectLst/>
                <a:latin typeface="+mn-lt"/>
                <a:ea typeface="+mn-ea"/>
                <a:cs typeface="+mn-cs"/>
              </a:rPr>
              <a:t> statt zusätzlicher Landverbrauch.</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e-CH" sz="1200" b="0" i="0" kern="1200">
                <a:solidFill>
                  <a:schemeClr val="tx1"/>
                </a:solidFill>
                <a:effectLst/>
                <a:latin typeface="+mn-lt"/>
                <a:ea typeface="+mn-ea"/>
                <a:cs typeface="+mn-cs"/>
              </a:rPr>
              <a:t>Ziel: weniger Energieverbrauch, weniger versiegelte Fläche.</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e-CH" sz="1200" b="0" i="0" kern="1200">
                <a:solidFill>
                  <a:schemeClr val="tx1"/>
                </a:solidFill>
                <a:effectLst/>
                <a:latin typeface="+mn-lt"/>
                <a:ea typeface="+mn-ea"/>
                <a:cs typeface="+mn-cs"/>
              </a:rPr>
              <a:t>Ziel: Schonung der natürlichen Bodenstruktur und Landschaft.</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e-CH" sz="1200" b="0" i="0" kern="1200">
                <a:solidFill>
                  <a:schemeClr val="tx1"/>
                </a:solidFill>
                <a:effectLst/>
                <a:latin typeface="+mn-lt"/>
                <a:ea typeface="+mn-ea"/>
                <a:cs typeface="+mn-cs"/>
              </a:rPr>
              <a:t>Ziel: Entlastung der Infrastruktur und Stärkung natürlicher Kreisläufe.</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e-CH" sz="1200" b="0" i="0" kern="1200">
                <a:solidFill>
                  <a:schemeClr val="tx1"/>
                </a:solidFill>
                <a:effectLst/>
                <a:latin typeface="+mn-lt"/>
                <a:ea typeface="+mn-ea"/>
                <a:cs typeface="+mn-cs"/>
              </a:rPr>
              <a:t>Ziel: langfristige ökologische Qualität und Resilienz.</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e-CH" sz="1200" b="0" i="0" kern="1200">
                <a:solidFill>
                  <a:schemeClr val="tx1"/>
                </a:solidFill>
                <a:effectLst/>
                <a:latin typeface="+mn-lt"/>
                <a:ea typeface="+mn-ea"/>
                <a:cs typeface="+mn-cs"/>
              </a:rPr>
              <a:t>Ziel: effizientere Nutzung vorhandener Ressourcen und Infrastrukturen.</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e-CH" sz="1200" b="0" i="0" kern="1200">
                <a:solidFill>
                  <a:schemeClr val="tx1"/>
                </a:solidFill>
                <a:effectLst/>
                <a:latin typeface="+mn-lt"/>
                <a:ea typeface="+mn-ea"/>
                <a:cs typeface="+mn-cs"/>
              </a:rPr>
              <a:t>Ziel: nachhaltige Entwicklung über den gesamten Lebenszyklus.</a:t>
            </a:r>
          </a:p>
          <a:p>
            <a:pPr marL="0" marR="0" lvl="0" indent="0" algn="l" defTabSz="914400" rtl="0" eaLnBrk="1" fontAlgn="auto" latinLnBrk="0" hangingPunct="1">
              <a:lnSpc>
                <a:spcPct val="100000"/>
              </a:lnSpc>
              <a:spcBef>
                <a:spcPts val="0"/>
              </a:spcBef>
              <a:spcAft>
                <a:spcPts val="0"/>
              </a:spcAft>
              <a:buClrTx/>
              <a:buSzTx/>
              <a:buFontTx/>
              <a:buNone/>
              <a:tabLst/>
              <a:defRPr/>
            </a:pPr>
            <a:r>
              <a:rPr lang="de-CH" sz="1200">
                <a:latin typeface="Arial" panose="020B0604020202020204" pitchFamily="34" charset="0"/>
                <a:cs typeface="Arial" panose="020B0604020202020204" pitchFamily="34" charset="0"/>
              </a:rPr>
              <a:t>Altlastensanierung (Tontaubenschiessen), Hochwasser</a:t>
            </a:r>
            <a:endParaRPr lang="de-CH" sz="1200" b="0" i="0" kern="120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de-CH" sz="1200" b="0" i="0" kern="1200">
              <a:solidFill>
                <a:schemeClr val="tx1"/>
              </a:solidFill>
              <a:effectLst/>
              <a:latin typeface="+mn-lt"/>
              <a:ea typeface="+mn-ea"/>
              <a:cs typeface="+mn-cs"/>
            </a:endParaRPr>
          </a:p>
          <a:p>
            <a:r>
              <a:rPr lang="de-CH" sz="1200" b="1">
                <a:solidFill>
                  <a:srgbClr val="000000"/>
                </a:solidFill>
                <a:latin typeface="Arial" panose="020B0604020202020204" pitchFamily="34" charset="0"/>
                <a:cs typeface="Arial" panose="020B0604020202020204" pitchFamily="34" charset="0"/>
              </a:rPr>
              <a:t>Freiraumangebot</a:t>
            </a:r>
            <a:r>
              <a:rPr lang="de-CH" sz="1200">
                <a:solidFill>
                  <a:srgbClr val="000000"/>
                </a:solidFill>
                <a:latin typeface="Arial" panose="020B0604020202020204" pitchFamily="34" charset="0"/>
                <a:cs typeface="Arial" panose="020B0604020202020204" pitchFamily="34" charset="0"/>
              </a:rPr>
              <a:t> soll für alle Altersgruppen gut </a:t>
            </a:r>
            <a:r>
              <a:rPr lang="de-CH" sz="1200" b="1" err="1">
                <a:solidFill>
                  <a:srgbClr val="000000"/>
                </a:solidFill>
                <a:latin typeface="Arial" panose="020B0604020202020204" pitchFamily="34" charset="0"/>
                <a:cs typeface="Arial" panose="020B0604020202020204" pitchFamily="34" charset="0"/>
              </a:rPr>
              <a:t>aneigenbare</a:t>
            </a:r>
            <a:r>
              <a:rPr lang="de-CH" sz="1200" b="1">
                <a:solidFill>
                  <a:srgbClr val="000000"/>
                </a:solidFill>
                <a:latin typeface="Arial" panose="020B0604020202020204" pitchFamily="34" charset="0"/>
                <a:cs typeface="Arial" panose="020B0604020202020204" pitchFamily="34" charset="0"/>
              </a:rPr>
              <a:t> Räume für Begegnung, Spiel und Aufenthalt anbieten</a:t>
            </a:r>
            <a:r>
              <a:rPr lang="de-CH" sz="1200">
                <a:solidFill>
                  <a:srgbClr val="000000"/>
                </a:solidFill>
                <a:latin typeface="Arial" panose="020B0604020202020204" pitchFamily="34" charset="0"/>
                <a:cs typeface="Arial" panose="020B0604020202020204" pitchFamily="34" charset="0"/>
              </a:rPr>
              <a:t>.</a:t>
            </a:r>
            <a:r>
              <a:rPr lang="de-CH" sz="1200">
                <a:latin typeface="Arial" panose="020B0604020202020204" pitchFamily="34" charset="0"/>
                <a:cs typeface="Arial" panose="020B0604020202020204" pitchFamily="34" charset="0"/>
              </a:rPr>
              <a:t> </a:t>
            </a:r>
            <a:r>
              <a:rPr lang="de-CH" sz="1200">
                <a:solidFill>
                  <a:srgbClr val="000000"/>
                </a:solidFill>
                <a:latin typeface="Arial" panose="020B0604020202020204" pitchFamily="34" charset="0"/>
                <a:cs typeface="Arial" panose="020B0604020202020204" pitchFamily="34" charset="0"/>
              </a:rPr>
              <a:t>Ebenso ist der Umgebungsgestaltung und der </a:t>
            </a:r>
            <a:r>
              <a:rPr lang="de-CH" sz="1200" b="1">
                <a:solidFill>
                  <a:srgbClr val="000000"/>
                </a:solidFill>
                <a:latin typeface="Arial" panose="020B0604020202020204" pitchFamily="34" charset="0"/>
                <a:cs typeface="Arial" panose="020B0604020202020204" pitchFamily="34" charset="0"/>
              </a:rPr>
              <a:t>Biodiversität</a:t>
            </a:r>
            <a:r>
              <a:rPr lang="de-CH" sz="1200">
                <a:solidFill>
                  <a:srgbClr val="000000"/>
                </a:solidFill>
                <a:latin typeface="Arial" panose="020B0604020202020204" pitchFamily="34" charset="0"/>
                <a:cs typeface="Arial" panose="020B0604020202020204" pitchFamily="34" charset="0"/>
              </a:rPr>
              <a:t> (Artenvielfalt, Insekten, Vögel) hohe Beachtung zu schenken.</a:t>
            </a:r>
            <a:r>
              <a:rPr lang="de-CH" sz="1200">
                <a:latin typeface="Arial" panose="020B0604020202020204" pitchFamily="34" charset="0"/>
                <a:cs typeface="Arial" panose="020B0604020202020204" pitchFamily="34" charset="0"/>
              </a:rPr>
              <a:t> </a:t>
            </a:r>
            <a:r>
              <a:rPr lang="de-CH" sz="1200" b="1">
                <a:solidFill>
                  <a:srgbClr val="000000"/>
                </a:solidFill>
                <a:latin typeface="Arial" panose="020B0604020202020204" pitchFamily="34" charset="0"/>
                <a:cs typeface="Arial" panose="020B0604020202020204" pitchFamily="34" charset="0"/>
              </a:rPr>
              <a:t>Raumwirksame Baumpflanzungen </a:t>
            </a:r>
            <a:r>
              <a:rPr lang="de-CH" sz="1200">
                <a:solidFill>
                  <a:srgbClr val="000000"/>
                </a:solidFill>
                <a:latin typeface="Arial" panose="020B0604020202020204" pitchFamily="34" charset="0"/>
                <a:cs typeface="Arial" panose="020B0604020202020204" pitchFamily="34" charset="0"/>
              </a:rPr>
              <a:t>sind zur </a:t>
            </a:r>
            <a:r>
              <a:rPr lang="de-CH" sz="1200" b="1">
                <a:solidFill>
                  <a:srgbClr val="000000"/>
                </a:solidFill>
                <a:latin typeface="Arial" panose="020B0604020202020204" pitchFamily="34" charset="0"/>
                <a:cs typeface="Arial" panose="020B0604020202020204" pitchFamily="34" charset="0"/>
              </a:rPr>
              <a:t>sommerlichen Hitzeminderung</a:t>
            </a:r>
            <a:r>
              <a:rPr lang="de-CH" sz="1200">
                <a:solidFill>
                  <a:srgbClr val="000000"/>
                </a:solidFill>
                <a:latin typeface="Arial" panose="020B0604020202020204" pitchFamily="34" charset="0"/>
                <a:cs typeface="Arial" panose="020B0604020202020204" pitchFamily="34" charset="0"/>
              </a:rPr>
              <a:t> vorzusehen, um den Wohnraum resilienter auszurichten. </a:t>
            </a:r>
            <a:r>
              <a:rPr lang="de-CH" sz="1200">
                <a:latin typeface="Arial" panose="020B0604020202020204" pitchFamily="34" charset="0"/>
                <a:cs typeface="Arial" panose="020B0604020202020204" pitchFamily="34" charset="0"/>
              </a:rPr>
              <a:t>Anbindung an bestehende Wege, Verbindung von Quartierkern und Naherholung (Wald) (Richtplaneintrag Neuerschliessung Fussweg)</a:t>
            </a:r>
            <a:br>
              <a:rPr lang="de-CH" sz="1200">
                <a:latin typeface="Arial" panose="020B0604020202020204" pitchFamily="34" charset="0"/>
                <a:cs typeface="Arial" panose="020B0604020202020204" pitchFamily="34" charset="0"/>
              </a:rPr>
            </a:br>
            <a:endParaRPr lang="de-CH" sz="1200">
              <a:latin typeface="Arial" panose="020B0604020202020204" pitchFamily="34" charset="0"/>
              <a:cs typeface="Arial" panose="020B0604020202020204" pitchFamily="34" charset="0"/>
            </a:endParaRPr>
          </a:p>
          <a:p>
            <a:pPr marL="0" marR="36191" indent="0">
              <a:lnSpc>
                <a:spcPts val="1200"/>
              </a:lnSpc>
              <a:spcAft>
                <a:spcPts val="200"/>
              </a:spcAft>
              <a:buFont typeface="Wingdings" panose="05000000000000000000" pitchFamily="2" charset="2"/>
              <a:buNone/>
              <a:tabLst>
                <a:tab pos="228577" algn="l"/>
                <a:tab pos="449534" algn="l"/>
              </a:tabLst>
            </a:pPr>
            <a:r>
              <a:rPr lang="de-CH" sz="1200" b="1">
                <a:latin typeface="Arial" panose="020B0604020202020204" pitchFamily="34" charset="0"/>
                <a:ea typeface="Times New Roman" panose="02020603050405020304" pitchFamily="18" charset="0"/>
                <a:cs typeface="Arial" panose="020B0604020202020204" pitchFamily="34" charset="0"/>
              </a:rPr>
              <a:t>Siedlungsverträgliche und zukunftsgerichtete Mobilität</a:t>
            </a:r>
          </a:p>
          <a:p>
            <a:pPr marL="171450" marR="36191" indent="-171450">
              <a:lnSpc>
                <a:spcPts val="1200"/>
              </a:lnSpc>
              <a:spcAft>
                <a:spcPts val="200"/>
              </a:spcAft>
              <a:buFontTx/>
              <a:buChar char="-"/>
              <a:tabLst>
                <a:tab pos="228577" algn="l"/>
                <a:tab pos="449534" algn="l"/>
              </a:tabLst>
            </a:pPr>
            <a:r>
              <a:rPr lang="de-CH" sz="1200" b="0">
                <a:latin typeface="Arial" panose="020B0604020202020204" pitchFamily="34" charset="0"/>
                <a:ea typeface="Times New Roman" panose="02020603050405020304" pitchFamily="18" charset="0"/>
                <a:cs typeface="Arial" panose="020B0604020202020204" pitchFamily="34" charset="0"/>
              </a:rPr>
              <a:t>Für </a:t>
            </a:r>
            <a:r>
              <a:rPr lang="de-CH" sz="1200" b="0" err="1">
                <a:latin typeface="Arial" panose="020B0604020202020204" pitchFamily="34" charset="0"/>
                <a:ea typeface="Times New Roman" panose="02020603050405020304" pitchFamily="18" charset="0"/>
                <a:cs typeface="Arial" panose="020B0604020202020204" pitchFamily="34" charset="0"/>
              </a:rPr>
              <a:t>Zufussgehende</a:t>
            </a:r>
            <a:r>
              <a:rPr lang="de-CH" sz="1200" b="0">
                <a:latin typeface="Arial" panose="020B0604020202020204" pitchFamily="34" charset="0"/>
                <a:ea typeface="Times New Roman" panose="02020603050405020304" pitchFamily="18" charset="0"/>
                <a:cs typeface="Arial" panose="020B0604020202020204" pitchFamily="34" charset="0"/>
              </a:rPr>
              <a:t>, ÖV und Velofahrende und lagegerechte Erschliessung für Autos</a:t>
            </a:r>
          </a:p>
          <a:p>
            <a:pPr marL="171450" marR="36191" indent="-171450">
              <a:lnSpc>
                <a:spcPts val="1200"/>
              </a:lnSpc>
              <a:spcAft>
                <a:spcPts val="200"/>
              </a:spcAft>
              <a:buFontTx/>
              <a:buChar char="-"/>
              <a:tabLst>
                <a:tab pos="228577" algn="l"/>
                <a:tab pos="449534" algn="l"/>
              </a:tabLst>
            </a:pPr>
            <a:r>
              <a:rPr lang="de-CH" sz="1200" b="0">
                <a:latin typeface="Arial" panose="020B0604020202020204" pitchFamily="34" charset="0"/>
                <a:ea typeface="Times New Roman" panose="02020603050405020304" pitchFamily="18" charset="0"/>
                <a:cs typeface="Arial" panose="020B0604020202020204" pitchFamily="34" charset="0"/>
              </a:rPr>
              <a:t>kann durch </a:t>
            </a:r>
            <a:r>
              <a:rPr lang="de-CH" sz="1200" b="1">
                <a:latin typeface="Arial" panose="020B0604020202020204" pitchFamily="34" charset="0"/>
                <a:ea typeface="Times New Roman" panose="02020603050405020304" pitchFamily="18" charset="0"/>
                <a:cs typeface="Arial" panose="020B0604020202020204" pitchFamily="34" charset="0"/>
              </a:rPr>
              <a:t>die Reduktion einer normalen Parkierungsanzahl </a:t>
            </a:r>
            <a:r>
              <a:rPr lang="de-CH" sz="1200">
                <a:latin typeface="Arial" panose="020B0604020202020204" pitchFamily="34" charset="0"/>
                <a:ea typeface="Times New Roman" panose="02020603050405020304" pitchFamily="18" charset="0"/>
                <a:cs typeface="Arial" panose="020B0604020202020204" pitchFamily="34" charset="0"/>
              </a:rPr>
              <a:t>gegenüber der VSS-Norm erreicht werden.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CH" sz="1200">
              <a:latin typeface="Arial" panose="020B0604020202020204" pitchFamily="34" charset="0"/>
              <a:cs typeface="Arial" panose="020B0604020202020204" pitchFamily="34" charset="0"/>
            </a:endParaRPr>
          </a:p>
        </p:txBody>
      </p:sp>
      <p:sp>
        <p:nvSpPr>
          <p:cNvPr id="4" name="Foliennummernplatzhalter 3">
            <a:extLst>
              <a:ext uri="{FF2B5EF4-FFF2-40B4-BE49-F238E27FC236}">
                <a16:creationId xmlns:a16="http://schemas.microsoft.com/office/drawing/2014/main" id="{2060E2DD-DE8D-B7D1-3674-8CC7F8C17718}"/>
              </a:ext>
            </a:extLst>
          </p:cNvPr>
          <p:cNvSpPr>
            <a:spLocks noGrp="1"/>
          </p:cNvSpPr>
          <p:nvPr>
            <p:ph type="sldNum" sz="quarter" idx="5"/>
          </p:nvPr>
        </p:nvSpPr>
        <p:spPr/>
        <p:txBody>
          <a:bodyPr/>
          <a:lstStyle/>
          <a:p>
            <a:fld id="{EE825576-EFFA-4574-922C-B658675D5575}" type="slidenum">
              <a:rPr lang="de-CH" smtClean="0"/>
              <a:t>5</a:t>
            </a:fld>
            <a:endParaRPr lang="de-CH"/>
          </a:p>
        </p:txBody>
      </p:sp>
    </p:spTree>
    <p:extLst>
      <p:ext uri="{BB962C8B-B14F-4D97-AF65-F5344CB8AC3E}">
        <p14:creationId xmlns:p14="http://schemas.microsoft.com/office/powerpoint/2010/main" val="39325559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F34F7A-0210-DCFD-72BA-7EAD7E34CD03}"/>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68F0D785-A5FC-CF44-E793-D87BA824D4B6}"/>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2E4AF3AF-6CA3-3826-4855-7ED87B7B9C5C}"/>
              </a:ext>
            </a:extLst>
          </p:cNvPr>
          <p:cNvSpPr>
            <a:spLocks noGrp="1"/>
          </p:cNvSpPr>
          <p:nvPr>
            <p:ph type="body" idx="1"/>
          </p:nvPr>
        </p:nvSpPr>
        <p:spPr/>
        <p:txBody>
          <a:bodyPr/>
          <a:lstStyle/>
          <a:p>
            <a:r>
              <a:rPr lang="de-CH" dirty="0" err="1"/>
              <a:t>cw</a:t>
            </a:r>
            <a:endParaRPr lang="de-CH" dirty="0"/>
          </a:p>
        </p:txBody>
      </p:sp>
      <p:sp>
        <p:nvSpPr>
          <p:cNvPr id="4" name="Foliennummernplatzhalter 3">
            <a:extLst>
              <a:ext uri="{FF2B5EF4-FFF2-40B4-BE49-F238E27FC236}">
                <a16:creationId xmlns:a16="http://schemas.microsoft.com/office/drawing/2014/main" id="{5AF6CB11-865B-A10A-5A75-91BEABFD3B51}"/>
              </a:ext>
            </a:extLst>
          </p:cNvPr>
          <p:cNvSpPr>
            <a:spLocks noGrp="1"/>
          </p:cNvSpPr>
          <p:nvPr>
            <p:ph type="sldNum" sz="quarter" idx="5"/>
          </p:nvPr>
        </p:nvSpPr>
        <p:spPr/>
        <p:txBody>
          <a:bodyPr/>
          <a:lstStyle/>
          <a:p>
            <a:fld id="{EE825576-EFFA-4574-922C-B658675D5575}" type="slidenum">
              <a:rPr lang="de-CH" smtClean="0"/>
              <a:t>6</a:t>
            </a:fld>
            <a:endParaRPr lang="de-CH"/>
          </a:p>
        </p:txBody>
      </p:sp>
    </p:spTree>
    <p:extLst>
      <p:ext uri="{BB962C8B-B14F-4D97-AF65-F5344CB8AC3E}">
        <p14:creationId xmlns:p14="http://schemas.microsoft.com/office/powerpoint/2010/main" val="27300274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181C0C-62A4-7E81-6116-4A00AC0BBAF0}"/>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C77C9C50-8823-40E2-2543-65A7B206144A}"/>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ABCE3A01-4B37-B298-526C-938194BEA57E}"/>
              </a:ext>
            </a:extLst>
          </p:cNvPr>
          <p:cNvSpPr>
            <a:spLocks noGrp="1"/>
          </p:cNvSpPr>
          <p:nvPr>
            <p:ph type="body" idx="1"/>
          </p:nvPr>
        </p:nvSpPr>
        <p:spPr>
          <a:xfrm>
            <a:off x="513507" y="4598988"/>
            <a:ext cx="5444490" cy="4940666"/>
          </a:xfrm>
        </p:spPr>
        <p:txBody>
          <a:bodyPr/>
          <a:lstStyle/>
          <a:p>
            <a:pPr marL="0" indent="0">
              <a:buFontTx/>
              <a:buNone/>
            </a:pPr>
            <a:endParaRPr lang="de-CH" sz="1200" dirty="0">
              <a:latin typeface="Arial" panose="020B0604020202020204" pitchFamily="34" charset="0"/>
              <a:cs typeface="Arial" panose="020B0604020202020204" pitchFamily="34" charset="0"/>
            </a:endParaRPr>
          </a:p>
          <a:p>
            <a:pPr marL="0" indent="0">
              <a:buFont typeface="Symbol" panose="05050102010706020507" pitchFamily="18" charset="2"/>
              <a:buNone/>
            </a:pPr>
            <a:endParaRPr lang="de-CH" sz="1200" dirty="0">
              <a:latin typeface="Arial" panose="020B0604020202020204" pitchFamily="34" charset="0"/>
              <a:cs typeface="Arial" panose="020B0604020202020204" pitchFamily="34" charset="0"/>
            </a:endParaRPr>
          </a:p>
          <a:p>
            <a:endParaRPr lang="de-CH" dirty="0"/>
          </a:p>
        </p:txBody>
      </p:sp>
      <p:sp>
        <p:nvSpPr>
          <p:cNvPr id="4" name="Foliennummernplatzhalter 3">
            <a:extLst>
              <a:ext uri="{FF2B5EF4-FFF2-40B4-BE49-F238E27FC236}">
                <a16:creationId xmlns:a16="http://schemas.microsoft.com/office/drawing/2014/main" id="{B62A332B-0027-5471-F390-C29688EFE512}"/>
              </a:ext>
            </a:extLst>
          </p:cNvPr>
          <p:cNvSpPr>
            <a:spLocks noGrp="1"/>
          </p:cNvSpPr>
          <p:nvPr>
            <p:ph type="sldNum" sz="quarter" idx="5"/>
          </p:nvPr>
        </p:nvSpPr>
        <p:spPr/>
        <p:txBody>
          <a:bodyPr/>
          <a:lstStyle/>
          <a:p>
            <a:fld id="{EE825576-EFFA-4574-922C-B658675D5575}" type="slidenum">
              <a:rPr lang="de-CH" smtClean="0"/>
              <a:t>7</a:t>
            </a:fld>
            <a:endParaRPr lang="de-CH"/>
          </a:p>
        </p:txBody>
      </p:sp>
    </p:spTree>
    <p:extLst>
      <p:ext uri="{BB962C8B-B14F-4D97-AF65-F5344CB8AC3E}">
        <p14:creationId xmlns:p14="http://schemas.microsoft.com/office/powerpoint/2010/main" val="24069629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72855C-81C1-33DB-F3A5-878D0E118E70}"/>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07D1160D-4C75-6145-562A-B2F56A64BE11}"/>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63B64C3C-B223-D34E-7D4A-CCE247A188C0}"/>
              </a:ext>
            </a:extLst>
          </p:cNvPr>
          <p:cNvSpPr>
            <a:spLocks noGrp="1"/>
          </p:cNvSpPr>
          <p:nvPr>
            <p:ph type="body" idx="1"/>
          </p:nvPr>
        </p:nvSpPr>
        <p:spPr/>
        <p:txBody>
          <a:bodyPr/>
          <a:lstStyle/>
          <a:p>
            <a:endParaRPr lang="de-CH" sz="1100">
              <a:latin typeface="Arial" panose="020B0604020202020204" pitchFamily="34" charset="0"/>
              <a:cs typeface="Arial" panose="020B0604020202020204" pitchFamily="34" charset="0"/>
            </a:endParaRPr>
          </a:p>
        </p:txBody>
      </p:sp>
      <p:sp>
        <p:nvSpPr>
          <p:cNvPr id="4" name="Foliennummernplatzhalter 3">
            <a:extLst>
              <a:ext uri="{FF2B5EF4-FFF2-40B4-BE49-F238E27FC236}">
                <a16:creationId xmlns:a16="http://schemas.microsoft.com/office/drawing/2014/main" id="{DFDF3657-D123-58BF-BA7A-B19D125F1065}"/>
              </a:ext>
            </a:extLst>
          </p:cNvPr>
          <p:cNvSpPr>
            <a:spLocks noGrp="1"/>
          </p:cNvSpPr>
          <p:nvPr>
            <p:ph type="sldNum" sz="quarter" idx="5"/>
          </p:nvPr>
        </p:nvSpPr>
        <p:spPr/>
        <p:txBody>
          <a:bodyPr/>
          <a:lstStyle/>
          <a:p>
            <a:fld id="{FB8D2D58-414F-4B17-8865-4D2FF09FCFFF}" type="slidenum">
              <a:rPr lang="de-CH" smtClean="0"/>
              <a:t>8</a:t>
            </a:fld>
            <a:endParaRPr lang="de-CH"/>
          </a:p>
        </p:txBody>
      </p:sp>
    </p:spTree>
    <p:extLst>
      <p:ext uri="{BB962C8B-B14F-4D97-AF65-F5344CB8AC3E}">
        <p14:creationId xmlns:p14="http://schemas.microsoft.com/office/powerpoint/2010/main" val="4335773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Tx/>
              <a:buNone/>
            </a:pPr>
            <a:endParaRPr lang="de-CH"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CH" sz="1200" i="1" kern="1200" dirty="0">
              <a:solidFill>
                <a:schemeClr val="tx1"/>
              </a:solidFill>
              <a:effectLst/>
              <a:latin typeface="+mn-lt"/>
              <a:ea typeface="+mn-ea"/>
              <a:cs typeface="+mn-cs"/>
            </a:endParaRPr>
          </a:p>
        </p:txBody>
      </p:sp>
      <p:sp>
        <p:nvSpPr>
          <p:cNvPr id="4" name="Foliennummernplatzhalter 3"/>
          <p:cNvSpPr>
            <a:spLocks noGrp="1"/>
          </p:cNvSpPr>
          <p:nvPr>
            <p:ph type="sldNum" sz="quarter" idx="5"/>
          </p:nvPr>
        </p:nvSpPr>
        <p:spPr/>
        <p:txBody>
          <a:bodyPr/>
          <a:lstStyle/>
          <a:p>
            <a:fld id="{EE825576-EFFA-4574-922C-B658675D5575}" type="slidenum">
              <a:rPr lang="de-CH" smtClean="0"/>
              <a:t>9</a:t>
            </a:fld>
            <a:endParaRPr lang="de-CH"/>
          </a:p>
        </p:txBody>
      </p:sp>
    </p:spTree>
    <p:extLst>
      <p:ext uri="{BB962C8B-B14F-4D97-AF65-F5344CB8AC3E}">
        <p14:creationId xmlns:p14="http://schemas.microsoft.com/office/powerpoint/2010/main" val="15569293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71F80AA-C7EF-075E-F18F-4891821CC142}"/>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endParaRPr lang="de-CH"/>
          </a:p>
        </p:txBody>
      </p:sp>
      <p:sp>
        <p:nvSpPr>
          <p:cNvPr id="3" name="Untertitel 2">
            <a:extLst>
              <a:ext uri="{FF2B5EF4-FFF2-40B4-BE49-F238E27FC236}">
                <a16:creationId xmlns:a16="http://schemas.microsoft.com/office/drawing/2014/main" id="{A0B83F42-D1C1-C724-BE6E-C14C6AD9BD5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de-CH"/>
          </a:p>
        </p:txBody>
      </p:sp>
      <p:sp>
        <p:nvSpPr>
          <p:cNvPr id="4" name="Datumsplatzhalter 3">
            <a:extLst>
              <a:ext uri="{FF2B5EF4-FFF2-40B4-BE49-F238E27FC236}">
                <a16:creationId xmlns:a16="http://schemas.microsoft.com/office/drawing/2014/main" id="{F7CA259E-03CD-8F95-9805-2887DAFCA051}"/>
              </a:ext>
            </a:extLst>
          </p:cNvPr>
          <p:cNvSpPr>
            <a:spLocks noGrp="1"/>
          </p:cNvSpPr>
          <p:nvPr>
            <p:ph type="dt" sz="half" idx="10"/>
          </p:nvPr>
        </p:nvSpPr>
        <p:spPr/>
        <p:txBody>
          <a:bodyPr/>
          <a:lstStyle/>
          <a:p>
            <a:r>
              <a:rPr lang="de-DE"/>
              <a:t>21.04.2026</a:t>
            </a:r>
            <a:endParaRPr lang="de-CH"/>
          </a:p>
        </p:txBody>
      </p:sp>
      <p:sp>
        <p:nvSpPr>
          <p:cNvPr id="5" name="Fußzeilenplatzhalter 4">
            <a:extLst>
              <a:ext uri="{FF2B5EF4-FFF2-40B4-BE49-F238E27FC236}">
                <a16:creationId xmlns:a16="http://schemas.microsoft.com/office/drawing/2014/main" id="{7F85F414-3CE2-D8B6-26D2-6983D8395C44}"/>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2C89A8C3-9289-20EA-4FB7-965DABC6FEBE}"/>
              </a:ext>
            </a:extLst>
          </p:cNvPr>
          <p:cNvSpPr>
            <a:spLocks noGrp="1"/>
          </p:cNvSpPr>
          <p:nvPr>
            <p:ph type="sldNum" sz="quarter" idx="12"/>
          </p:nvPr>
        </p:nvSpPr>
        <p:spPr/>
        <p:txBody>
          <a:bodyPr/>
          <a:lstStyle/>
          <a:p>
            <a:fld id="{128B1E3B-EB4C-4522-AB19-7EAF89C2C705}" type="slidenum">
              <a:rPr lang="de-CH" smtClean="0"/>
              <a:t>‹Nr.›</a:t>
            </a:fld>
            <a:endParaRPr lang="de-CH"/>
          </a:p>
        </p:txBody>
      </p:sp>
    </p:spTree>
    <p:extLst>
      <p:ext uri="{BB962C8B-B14F-4D97-AF65-F5344CB8AC3E}">
        <p14:creationId xmlns:p14="http://schemas.microsoft.com/office/powerpoint/2010/main" val="36705773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D4BE9B6-D2A3-7F13-6194-EB8B66D4F5FF}"/>
              </a:ext>
            </a:extLst>
          </p:cNvPr>
          <p:cNvSpPr>
            <a:spLocks noGrp="1"/>
          </p:cNvSpPr>
          <p:nvPr>
            <p:ph type="title"/>
          </p:nvPr>
        </p:nvSpPr>
        <p:spPr/>
        <p:txBody>
          <a:bodyPr/>
          <a:lstStyle/>
          <a:p>
            <a:r>
              <a:rPr lang="de-DE"/>
              <a:t>Mastertitelformat bearbeiten</a:t>
            </a:r>
            <a:endParaRPr lang="de-CH"/>
          </a:p>
        </p:txBody>
      </p:sp>
      <p:sp>
        <p:nvSpPr>
          <p:cNvPr id="3" name="Vertikaler Textplatzhalter 2">
            <a:extLst>
              <a:ext uri="{FF2B5EF4-FFF2-40B4-BE49-F238E27FC236}">
                <a16:creationId xmlns:a16="http://schemas.microsoft.com/office/drawing/2014/main" id="{840645EE-EFAD-B3FC-38F7-5CB8B6021A00}"/>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a:extLst>
              <a:ext uri="{FF2B5EF4-FFF2-40B4-BE49-F238E27FC236}">
                <a16:creationId xmlns:a16="http://schemas.microsoft.com/office/drawing/2014/main" id="{30E3726C-F699-E8A2-162F-4FDFF1ADC381}"/>
              </a:ext>
            </a:extLst>
          </p:cNvPr>
          <p:cNvSpPr>
            <a:spLocks noGrp="1"/>
          </p:cNvSpPr>
          <p:nvPr>
            <p:ph type="dt" sz="half" idx="10"/>
          </p:nvPr>
        </p:nvSpPr>
        <p:spPr/>
        <p:txBody>
          <a:bodyPr/>
          <a:lstStyle/>
          <a:p>
            <a:r>
              <a:rPr lang="de-DE"/>
              <a:t>21.04.2026</a:t>
            </a:r>
            <a:endParaRPr lang="de-CH"/>
          </a:p>
        </p:txBody>
      </p:sp>
      <p:sp>
        <p:nvSpPr>
          <p:cNvPr id="5" name="Fußzeilenplatzhalter 4">
            <a:extLst>
              <a:ext uri="{FF2B5EF4-FFF2-40B4-BE49-F238E27FC236}">
                <a16:creationId xmlns:a16="http://schemas.microsoft.com/office/drawing/2014/main" id="{AB845B95-ABB9-E83A-DBBD-7E385BF2E499}"/>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5A6E2249-9409-C1C0-CEFF-068405BF7CFE}"/>
              </a:ext>
            </a:extLst>
          </p:cNvPr>
          <p:cNvSpPr>
            <a:spLocks noGrp="1"/>
          </p:cNvSpPr>
          <p:nvPr>
            <p:ph type="sldNum" sz="quarter" idx="12"/>
          </p:nvPr>
        </p:nvSpPr>
        <p:spPr/>
        <p:txBody>
          <a:bodyPr/>
          <a:lstStyle/>
          <a:p>
            <a:fld id="{128B1E3B-EB4C-4522-AB19-7EAF89C2C705}" type="slidenum">
              <a:rPr lang="de-CH" smtClean="0"/>
              <a:t>‹Nr.›</a:t>
            </a:fld>
            <a:endParaRPr lang="de-CH"/>
          </a:p>
        </p:txBody>
      </p:sp>
    </p:spTree>
    <p:extLst>
      <p:ext uri="{BB962C8B-B14F-4D97-AF65-F5344CB8AC3E}">
        <p14:creationId xmlns:p14="http://schemas.microsoft.com/office/powerpoint/2010/main" val="28887539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61100642-D96B-E4EE-1321-C2A4DD3F0F67}"/>
              </a:ext>
            </a:extLst>
          </p:cNvPr>
          <p:cNvSpPr>
            <a:spLocks noGrp="1"/>
          </p:cNvSpPr>
          <p:nvPr>
            <p:ph type="title" orient="vert"/>
          </p:nvPr>
        </p:nvSpPr>
        <p:spPr>
          <a:xfrm>
            <a:off x="8724900" y="365125"/>
            <a:ext cx="2628900" cy="5811838"/>
          </a:xfrm>
        </p:spPr>
        <p:txBody>
          <a:bodyPr vert="eaVert"/>
          <a:lstStyle/>
          <a:p>
            <a:r>
              <a:rPr lang="de-DE"/>
              <a:t>Mastertitelformat bearbeiten</a:t>
            </a:r>
            <a:endParaRPr lang="de-CH"/>
          </a:p>
        </p:txBody>
      </p:sp>
      <p:sp>
        <p:nvSpPr>
          <p:cNvPr id="3" name="Vertikaler Textplatzhalter 2">
            <a:extLst>
              <a:ext uri="{FF2B5EF4-FFF2-40B4-BE49-F238E27FC236}">
                <a16:creationId xmlns:a16="http://schemas.microsoft.com/office/drawing/2014/main" id="{A8FDD805-24EF-E58A-F266-3BEC9BC70E13}"/>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a:extLst>
              <a:ext uri="{FF2B5EF4-FFF2-40B4-BE49-F238E27FC236}">
                <a16:creationId xmlns:a16="http://schemas.microsoft.com/office/drawing/2014/main" id="{BB24C71F-B1DA-E789-36E3-632D580ADD68}"/>
              </a:ext>
            </a:extLst>
          </p:cNvPr>
          <p:cNvSpPr>
            <a:spLocks noGrp="1"/>
          </p:cNvSpPr>
          <p:nvPr>
            <p:ph type="dt" sz="half" idx="10"/>
          </p:nvPr>
        </p:nvSpPr>
        <p:spPr/>
        <p:txBody>
          <a:bodyPr/>
          <a:lstStyle/>
          <a:p>
            <a:r>
              <a:rPr lang="de-DE"/>
              <a:t>21.04.2026</a:t>
            </a:r>
            <a:endParaRPr lang="de-CH"/>
          </a:p>
        </p:txBody>
      </p:sp>
      <p:sp>
        <p:nvSpPr>
          <p:cNvPr id="5" name="Fußzeilenplatzhalter 4">
            <a:extLst>
              <a:ext uri="{FF2B5EF4-FFF2-40B4-BE49-F238E27FC236}">
                <a16:creationId xmlns:a16="http://schemas.microsoft.com/office/drawing/2014/main" id="{22503CA3-C182-5AC1-4730-9A61F6E30C08}"/>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6CCD9A54-9A22-1C9B-2CC4-831A22982446}"/>
              </a:ext>
            </a:extLst>
          </p:cNvPr>
          <p:cNvSpPr>
            <a:spLocks noGrp="1"/>
          </p:cNvSpPr>
          <p:nvPr>
            <p:ph type="sldNum" sz="quarter" idx="12"/>
          </p:nvPr>
        </p:nvSpPr>
        <p:spPr/>
        <p:txBody>
          <a:bodyPr/>
          <a:lstStyle/>
          <a:p>
            <a:fld id="{128B1E3B-EB4C-4522-AB19-7EAF89C2C705}" type="slidenum">
              <a:rPr lang="de-CH" smtClean="0"/>
              <a:t>‹Nr.›</a:t>
            </a:fld>
            <a:endParaRPr lang="de-CH"/>
          </a:p>
        </p:txBody>
      </p:sp>
    </p:spTree>
    <p:extLst>
      <p:ext uri="{BB962C8B-B14F-4D97-AF65-F5344CB8AC3E}">
        <p14:creationId xmlns:p14="http://schemas.microsoft.com/office/powerpoint/2010/main" val="35821024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Header">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BD1A398A-875D-6B39-0406-DBBD36467253}"/>
              </a:ext>
            </a:extLst>
          </p:cNvPr>
          <p:cNvSpPr>
            <a:spLocks noGrp="1"/>
          </p:cNvSpPr>
          <p:nvPr>
            <p:ph type="title" hasCustomPrompt="1"/>
          </p:nvPr>
        </p:nvSpPr>
        <p:spPr/>
        <p:txBody>
          <a:bodyPr/>
          <a:lstStyle>
            <a:lvl1pPr>
              <a:defRPr/>
            </a:lvl1pPr>
          </a:lstStyle>
          <a:p>
            <a:r>
              <a:rPr lang="de-CH" noProof="0"/>
              <a:t>Titel einfügen</a:t>
            </a:r>
          </a:p>
        </p:txBody>
      </p:sp>
      <p:sp>
        <p:nvSpPr>
          <p:cNvPr id="2" name="Datumsplatzhalter 1">
            <a:extLst>
              <a:ext uri="{FF2B5EF4-FFF2-40B4-BE49-F238E27FC236}">
                <a16:creationId xmlns:a16="http://schemas.microsoft.com/office/drawing/2014/main" id="{D1A4D2A9-BEB5-7A58-E2AA-3228A15CF62C}"/>
              </a:ext>
            </a:extLst>
          </p:cNvPr>
          <p:cNvSpPr>
            <a:spLocks noGrp="1"/>
          </p:cNvSpPr>
          <p:nvPr>
            <p:ph type="dt" sz="half" idx="10"/>
          </p:nvPr>
        </p:nvSpPr>
        <p:spPr/>
        <p:txBody>
          <a:bodyPr/>
          <a:lstStyle/>
          <a:p>
            <a:r>
              <a:rPr lang="de-DE" noProof="0"/>
              <a:t>21.04.2026</a:t>
            </a:r>
            <a:endParaRPr lang="de-CH" noProof="0"/>
          </a:p>
        </p:txBody>
      </p:sp>
      <p:sp>
        <p:nvSpPr>
          <p:cNvPr id="7" name="Fußzeilenplatzhalter 6">
            <a:extLst>
              <a:ext uri="{FF2B5EF4-FFF2-40B4-BE49-F238E27FC236}">
                <a16:creationId xmlns:a16="http://schemas.microsoft.com/office/drawing/2014/main" id="{F3E0D24A-E53C-912F-7348-FF141EDD4E09}"/>
              </a:ext>
            </a:extLst>
          </p:cNvPr>
          <p:cNvSpPr>
            <a:spLocks noGrp="1"/>
          </p:cNvSpPr>
          <p:nvPr>
            <p:ph type="ftr" sz="quarter" idx="11"/>
          </p:nvPr>
        </p:nvSpPr>
        <p:spPr/>
        <p:txBody>
          <a:bodyPr/>
          <a:lstStyle/>
          <a:p>
            <a:endParaRPr lang="de-CH" dirty="0"/>
          </a:p>
        </p:txBody>
      </p:sp>
      <p:sp>
        <p:nvSpPr>
          <p:cNvPr id="8" name="Foliennummernplatzhalter 7">
            <a:extLst>
              <a:ext uri="{FF2B5EF4-FFF2-40B4-BE49-F238E27FC236}">
                <a16:creationId xmlns:a16="http://schemas.microsoft.com/office/drawing/2014/main" id="{2009E664-2E58-6B7F-74DE-2D023E88636F}"/>
              </a:ext>
            </a:extLst>
          </p:cNvPr>
          <p:cNvSpPr>
            <a:spLocks noGrp="1"/>
          </p:cNvSpPr>
          <p:nvPr>
            <p:ph type="sldNum" sz="quarter" idx="12"/>
          </p:nvPr>
        </p:nvSpPr>
        <p:spPr/>
        <p:txBody>
          <a:bodyPr/>
          <a:lstStyle/>
          <a:p>
            <a:fld id="{DDEDEB93-9EE4-4463-88AB-DBF02166A2A4}" type="slidenum">
              <a:rPr lang="de-CH" noProof="0" smtClean="0"/>
              <a:pPr/>
              <a:t>‹Nr.›</a:t>
            </a:fld>
            <a:endParaRPr lang="de-CH" noProof="0"/>
          </a:p>
        </p:txBody>
      </p:sp>
      <p:pic>
        <p:nvPicPr>
          <p:cNvPr id="3" name="Grafik 2">
            <a:extLst>
              <a:ext uri="{FF2B5EF4-FFF2-40B4-BE49-F238E27FC236}">
                <a16:creationId xmlns:a16="http://schemas.microsoft.com/office/drawing/2014/main" id="{81594443-1E9A-EB24-F14C-93D29B7E3770}"/>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214187" y="6251258"/>
            <a:ext cx="338706" cy="407987"/>
          </a:xfrm>
          <a:prstGeom prst="rect">
            <a:avLst/>
          </a:prstGeom>
        </p:spPr>
      </p:pic>
    </p:spTree>
    <p:extLst>
      <p:ext uri="{BB962C8B-B14F-4D97-AF65-F5344CB8AC3E}">
        <p14:creationId xmlns:p14="http://schemas.microsoft.com/office/powerpoint/2010/main" val="2519578939"/>
      </p:ext>
    </p:extLst>
  </p:cSld>
  <p:clrMapOvr>
    <a:masterClrMapping/>
  </p:clrMapOvr>
  <p:extLst>
    <p:ext uri="{DCECCB84-F9BA-43D5-87BE-67443E8EF086}">
      <p15:sldGuideLst xmlns:p15="http://schemas.microsoft.com/office/powerpoint/2012/main">
        <p15:guide id="1" orient="horz" pos="1149">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Inhalt weiss">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6649A999-0F89-5EAB-EC76-F3F59F22EB39}"/>
              </a:ext>
            </a:extLst>
          </p:cNvPr>
          <p:cNvSpPr>
            <a:spLocks noGrp="1"/>
          </p:cNvSpPr>
          <p:nvPr>
            <p:ph sz="quarter" idx="13" hasCustomPrompt="1"/>
          </p:nvPr>
        </p:nvSpPr>
        <p:spPr>
          <a:xfrm>
            <a:off x="823913" y="1825625"/>
            <a:ext cx="10529887" cy="4257675"/>
          </a:xfrm>
          <a:prstGeom prst="rect">
            <a:avLst/>
          </a:prstGeom>
        </p:spPr>
        <p:txBody>
          <a:bodyPr/>
          <a:lstStyle/>
          <a:p>
            <a:pPr lvl="0"/>
            <a:r>
              <a:rPr lang="de-CH" noProof="0"/>
              <a:t>Text/Inhalt einfügen</a:t>
            </a:r>
          </a:p>
        </p:txBody>
      </p:sp>
      <p:sp>
        <p:nvSpPr>
          <p:cNvPr id="17" name="Titel 16">
            <a:extLst>
              <a:ext uri="{FF2B5EF4-FFF2-40B4-BE49-F238E27FC236}">
                <a16:creationId xmlns:a16="http://schemas.microsoft.com/office/drawing/2014/main" id="{DEE73596-B4E9-D0E6-863D-7EB17A86C53B}"/>
              </a:ext>
            </a:extLst>
          </p:cNvPr>
          <p:cNvSpPr>
            <a:spLocks noGrp="1"/>
          </p:cNvSpPr>
          <p:nvPr>
            <p:ph type="title" hasCustomPrompt="1"/>
          </p:nvPr>
        </p:nvSpPr>
        <p:spPr/>
        <p:txBody>
          <a:bodyPr/>
          <a:lstStyle/>
          <a:p>
            <a:r>
              <a:rPr lang="de-CH" noProof="0"/>
              <a:t>Titel einfügen</a:t>
            </a:r>
          </a:p>
        </p:txBody>
      </p:sp>
      <p:pic>
        <p:nvPicPr>
          <p:cNvPr id="18" name="Grafik 17">
            <a:extLst>
              <a:ext uri="{FF2B5EF4-FFF2-40B4-BE49-F238E27FC236}">
                <a16:creationId xmlns:a16="http://schemas.microsoft.com/office/drawing/2014/main" id="{AE56C264-630C-A4E7-5F5E-051036A1A1A5}"/>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214187" y="6251258"/>
            <a:ext cx="338706" cy="407987"/>
          </a:xfrm>
          <a:prstGeom prst="rect">
            <a:avLst/>
          </a:prstGeom>
        </p:spPr>
      </p:pic>
      <p:sp>
        <p:nvSpPr>
          <p:cNvPr id="2" name="Datumsplatzhalter 1">
            <a:extLst>
              <a:ext uri="{FF2B5EF4-FFF2-40B4-BE49-F238E27FC236}">
                <a16:creationId xmlns:a16="http://schemas.microsoft.com/office/drawing/2014/main" id="{5A4F689C-E77C-8B9E-F48D-480DBF23F84D}"/>
              </a:ext>
            </a:extLst>
          </p:cNvPr>
          <p:cNvSpPr>
            <a:spLocks noGrp="1"/>
          </p:cNvSpPr>
          <p:nvPr>
            <p:ph type="dt" sz="half" idx="14"/>
          </p:nvPr>
        </p:nvSpPr>
        <p:spPr/>
        <p:txBody>
          <a:bodyPr/>
          <a:lstStyle/>
          <a:p>
            <a:r>
              <a:rPr lang="de-DE" noProof="0"/>
              <a:t>21.04.2026</a:t>
            </a:r>
            <a:endParaRPr lang="de-CH" noProof="0"/>
          </a:p>
        </p:txBody>
      </p:sp>
      <p:sp>
        <p:nvSpPr>
          <p:cNvPr id="4" name="Fußzeilenplatzhalter 3">
            <a:extLst>
              <a:ext uri="{FF2B5EF4-FFF2-40B4-BE49-F238E27FC236}">
                <a16:creationId xmlns:a16="http://schemas.microsoft.com/office/drawing/2014/main" id="{1F1BF8C4-79D8-66B6-5C3C-BFBAB39E5977}"/>
              </a:ext>
            </a:extLst>
          </p:cNvPr>
          <p:cNvSpPr>
            <a:spLocks noGrp="1"/>
          </p:cNvSpPr>
          <p:nvPr>
            <p:ph type="ftr" sz="quarter" idx="15"/>
          </p:nvPr>
        </p:nvSpPr>
        <p:spPr/>
        <p:txBody>
          <a:bodyPr/>
          <a:lstStyle/>
          <a:p>
            <a:endParaRPr lang="de-CH" dirty="0"/>
          </a:p>
        </p:txBody>
      </p:sp>
      <p:sp>
        <p:nvSpPr>
          <p:cNvPr id="5" name="Foliennummernplatzhalter 4">
            <a:extLst>
              <a:ext uri="{FF2B5EF4-FFF2-40B4-BE49-F238E27FC236}">
                <a16:creationId xmlns:a16="http://schemas.microsoft.com/office/drawing/2014/main" id="{13161445-6449-84A4-F249-6B2082B511C0}"/>
              </a:ext>
            </a:extLst>
          </p:cNvPr>
          <p:cNvSpPr>
            <a:spLocks noGrp="1"/>
          </p:cNvSpPr>
          <p:nvPr>
            <p:ph type="sldNum" sz="quarter" idx="16"/>
          </p:nvPr>
        </p:nvSpPr>
        <p:spPr/>
        <p:txBody>
          <a:bodyPr/>
          <a:lstStyle/>
          <a:p>
            <a:fld id="{DDEDEB93-9EE4-4463-88AB-DBF02166A2A4}" type="slidenum">
              <a:rPr lang="de-CH" noProof="0" smtClean="0"/>
              <a:pPr/>
              <a:t>‹Nr.›</a:t>
            </a:fld>
            <a:endParaRPr lang="de-CH" noProof="0"/>
          </a:p>
        </p:txBody>
      </p:sp>
      <p:sp>
        <p:nvSpPr>
          <p:cNvPr id="12" name="Rechteck 11">
            <a:extLst>
              <a:ext uri="{FF2B5EF4-FFF2-40B4-BE49-F238E27FC236}">
                <a16:creationId xmlns:a16="http://schemas.microsoft.com/office/drawing/2014/main" id="{53F2E801-5923-81E0-8877-C9E556EFD721}"/>
              </a:ext>
            </a:extLst>
          </p:cNvPr>
          <p:cNvSpPr/>
          <p:nvPr userDrawn="1"/>
        </p:nvSpPr>
        <p:spPr>
          <a:xfrm>
            <a:off x="12317117" y="-2381"/>
            <a:ext cx="2209800" cy="18128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endParaRPr lang="de-CH" sz="1200" noProof="0">
              <a:solidFill>
                <a:schemeClr val="tx1"/>
              </a:solidFill>
            </a:endParaRPr>
          </a:p>
        </p:txBody>
      </p:sp>
    </p:spTree>
    <p:extLst>
      <p:ext uri="{BB962C8B-B14F-4D97-AF65-F5344CB8AC3E}">
        <p14:creationId xmlns:p14="http://schemas.microsoft.com/office/powerpoint/2010/main" val="2318208643"/>
      </p:ext>
    </p:extLst>
  </p:cSld>
  <p:clrMapOvr>
    <a:masterClrMapping/>
  </p:clrMapOvr>
  <p:extLst>
    <p:ext uri="{DCECCB84-F9BA-43D5-87BE-67443E8EF086}">
      <p15:sldGuideLst xmlns:p15="http://schemas.microsoft.com/office/powerpoint/2012/main">
        <p15:guide id="1" orient="horz" pos="1149">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Spalten">
    <p:spTree>
      <p:nvGrpSpPr>
        <p:cNvPr id="1" name=""/>
        <p:cNvGrpSpPr/>
        <p:nvPr/>
      </p:nvGrpSpPr>
      <p:grpSpPr>
        <a:xfrm>
          <a:off x="0" y="0"/>
          <a:ext cx="0" cy="0"/>
          <a:chOff x="0" y="0"/>
          <a:chExt cx="0" cy="0"/>
        </a:xfrm>
      </p:grpSpPr>
      <p:sp>
        <p:nvSpPr>
          <p:cNvPr id="6" name="Content Placeholder 6">
            <a:extLst>
              <a:ext uri="{FF2B5EF4-FFF2-40B4-BE49-F238E27FC236}">
                <a16:creationId xmlns:a16="http://schemas.microsoft.com/office/drawing/2014/main" id="{E877CCC5-9A91-C3D1-59F9-13F237B5E8B6}"/>
              </a:ext>
            </a:extLst>
          </p:cNvPr>
          <p:cNvSpPr>
            <a:spLocks noGrp="1"/>
          </p:cNvSpPr>
          <p:nvPr>
            <p:ph sz="quarter" idx="13" hasCustomPrompt="1"/>
          </p:nvPr>
        </p:nvSpPr>
        <p:spPr>
          <a:xfrm>
            <a:off x="823912" y="1825625"/>
            <a:ext cx="4975145" cy="4257675"/>
          </a:xfrm>
          <a:prstGeom prst="rect">
            <a:avLst/>
          </a:prstGeom>
        </p:spPr>
        <p:txBody>
          <a:bodyPr/>
          <a:lstStyle/>
          <a:p>
            <a:pPr lvl="0"/>
            <a:r>
              <a:rPr lang="de-CH" noProof="0"/>
              <a:t>Text/Inhalt einfügen</a:t>
            </a:r>
          </a:p>
        </p:txBody>
      </p:sp>
      <p:sp>
        <p:nvSpPr>
          <p:cNvPr id="7" name="Content Placeholder 6">
            <a:extLst>
              <a:ext uri="{FF2B5EF4-FFF2-40B4-BE49-F238E27FC236}">
                <a16:creationId xmlns:a16="http://schemas.microsoft.com/office/drawing/2014/main" id="{F9045B23-96E4-9B15-760E-2C35911FF6A9}"/>
              </a:ext>
            </a:extLst>
          </p:cNvPr>
          <p:cNvSpPr>
            <a:spLocks noGrp="1"/>
          </p:cNvSpPr>
          <p:nvPr>
            <p:ph sz="quarter" idx="14" hasCustomPrompt="1"/>
          </p:nvPr>
        </p:nvSpPr>
        <p:spPr>
          <a:xfrm>
            <a:off x="6392943" y="1825625"/>
            <a:ext cx="4975146" cy="4257675"/>
          </a:xfrm>
          <a:prstGeom prst="rect">
            <a:avLst/>
          </a:prstGeom>
        </p:spPr>
        <p:txBody>
          <a:bodyPr/>
          <a:lstStyle/>
          <a:p>
            <a:pPr lvl="0"/>
            <a:r>
              <a:rPr lang="de-CH" noProof="0"/>
              <a:t>Text/Inhalt einfügen</a:t>
            </a:r>
          </a:p>
        </p:txBody>
      </p:sp>
      <p:sp>
        <p:nvSpPr>
          <p:cNvPr id="8" name="Titel 7">
            <a:extLst>
              <a:ext uri="{FF2B5EF4-FFF2-40B4-BE49-F238E27FC236}">
                <a16:creationId xmlns:a16="http://schemas.microsoft.com/office/drawing/2014/main" id="{2A8FEA28-C3C4-2E9A-1FB2-40D972332E89}"/>
              </a:ext>
            </a:extLst>
          </p:cNvPr>
          <p:cNvSpPr>
            <a:spLocks noGrp="1"/>
          </p:cNvSpPr>
          <p:nvPr>
            <p:ph type="title" hasCustomPrompt="1"/>
          </p:nvPr>
        </p:nvSpPr>
        <p:spPr/>
        <p:txBody>
          <a:bodyPr/>
          <a:lstStyle/>
          <a:p>
            <a:r>
              <a:rPr lang="de-CH" noProof="0"/>
              <a:t>Titel einfügen</a:t>
            </a:r>
          </a:p>
        </p:txBody>
      </p:sp>
      <p:pic>
        <p:nvPicPr>
          <p:cNvPr id="13" name="Grafik 12">
            <a:extLst>
              <a:ext uri="{FF2B5EF4-FFF2-40B4-BE49-F238E27FC236}">
                <a16:creationId xmlns:a16="http://schemas.microsoft.com/office/drawing/2014/main" id="{4843CAC1-B63A-A15D-8D23-D91638293B53}"/>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214187" y="6251258"/>
            <a:ext cx="338706" cy="407987"/>
          </a:xfrm>
          <a:prstGeom prst="rect">
            <a:avLst/>
          </a:prstGeom>
        </p:spPr>
      </p:pic>
      <p:sp>
        <p:nvSpPr>
          <p:cNvPr id="2" name="Datumsplatzhalter 1">
            <a:extLst>
              <a:ext uri="{FF2B5EF4-FFF2-40B4-BE49-F238E27FC236}">
                <a16:creationId xmlns:a16="http://schemas.microsoft.com/office/drawing/2014/main" id="{073E8458-DE5B-52F4-026B-D487481EE39A}"/>
              </a:ext>
            </a:extLst>
          </p:cNvPr>
          <p:cNvSpPr>
            <a:spLocks noGrp="1"/>
          </p:cNvSpPr>
          <p:nvPr>
            <p:ph type="dt" sz="half" idx="15"/>
          </p:nvPr>
        </p:nvSpPr>
        <p:spPr/>
        <p:txBody>
          <a:bodyPr/>
          <a:lstStyle/>
          <a:p>
            <a:r>
              <a:rPr lang="de-DE" noProof="0"/>
              <a:t>21.04.2026</a:t>
            </a:r>
            <a:endParaRPr lang="de-CH" noProof="0"/>
          </a:p>
        </p:txBody>
      </p:sp>
      <p:sp>
        <p:nvSpPr>
          <p:cNvPr id="4" name="Fußzeilenplatzhalter 3">
            <a:extLst>
              <a:ext uri="{FF2B5EF4-FFF2-40B4-BE49-F238E27FC236}">
                <a16:creationId xmlns:a16="http://schemas.microsoft.com/office/drawing/2014/main" id="{73DE5E22-085F-7203-DC46-6A3B7D4AF6BE}"/>
              </a:ext>
            </a:extLst>
          </p:cNvPr>
          <p:cNvSpPr>
            <a:spLocks noGrp="1"/>
          </p:cNvSpPr>
          <p:nvPr>
            <p:ph type="ftr" sz="quarter" idx="16"/>
          </p:nvPr>
        </p:nvSpPr>
        <p:spPr/>
        <p:txBody>
          <a:bodyPr/>
          <a:lstStyle/>
          <a:p>
            <a:endParaRPr lang="de-CH" dirty="0"/>
          </a:p>
        </p:txBody>
      </p:sp>
      <p:sp>
        <p:nvSpPr>
          <p:cNvPr id="5" name="Foliennummernplatzhalter 4">
            <a:extLst>
              <a:ext uri="{FF2B5EF4-FFF2-40B4-BE49-F238E27FC236}">
                <a16:creationId xmlns:a16="http://schemas.microsoft.com/office/drawing/2014/main" id="{210DC8F8-B347-DF3F-BF3D-11D202851BBA}"/>
              </a:ext>
            </a:extLst>
          </p:cNvPr>
          <p:cNvSpPr>
            <a:spLocks noGrp="1"/>
          </p:cNvSpPr>
          <p:nvPr>
            <p:ph type="sldNum" sz="quarter" idx="17"/>
          </p:nvPr>
        </p:nvSpPr>
        <p:spPr/>
        <p:txBody>
          <a:bodyPr/>
          <a:lstStyle/>
          <a:p>
            <a:fld id="{DDEDEB93-9EE4-4463-88AB-DBF02166A2A4}" type="slidenum">
              <a:rPr lang="de-CH" noProof="0" smtClean="0"/>
              <a:pPr/>
              <a:t>‹Nr.›</a:t>
            </a:fld>
            <a:endParaRPr lang="de-CH" noProof="0"/>
          </a:p>
        </p:txBody>
      </p:sp>
      <p:sp>
        <p:nvSpPr>
          <p:cNvPr id="14" name="Rechteck 13">
            <a:extLst>
              <a:ext uri="{FF2B5EF4-FFF2-40B4-BE49-F238E27FC236}">
                <a16:creationId xmlns:a16="http://schemas.microsoft.com/office/drawing/2014/main" id="{7E8EF2C3-FDAF-BD2A-A5B5-B7E8C8EEF03F}"/>
              </a:ext>
            </a:extLst>
          </p:cNvPr>
          <p:cNvSpPr/>
          <p:nvPr userDrawn="1"/>
        </p:nvSpPr>
        <p:spPr>
          <a:xfrm>
            <a:off x="12317117" y="-2381"/>
            <a:ext cx="2209800" cy="18128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endParaRPr lang="de-CH" sz="1200" noProof="0">
              <a:solidFill>
                <a:schemeClr val="tx1"/>
              </a:solidFill>
            </a:endParaRPr>
          </a:p>
        </p:txBody>
      </p:sp>
    </p:spTree>
    <p:extLst>
      <p:ext uri="{BB962C8B-B14F-4D97-AF65-F5344CB8AC3E}">
        <p14:creationId xmlns:p14="http://schemas.microsoft.com/office/powerpoint/2010/main" val="2095230300"/>
      </p:ext>
    </p:extLst>
  </p:cSld>
  <p:clrMapOvr>
    <a:masterClrMapping/>
  </p:clrMapOvr>
  <p:extLst>
    <p:ext uri="{DCECCB84-F9BA-43D5-87BE-67443E8EF086}">
      <p15:sldGuideLst xmlns:p15="http://schemas.microsoft.com/office/powerpoint/2012/main">
        <p15:guide id="1" orient="horz" pos="1149">
          <p15:clr>
            <a:srgbClr val="FBAE40"/>
          </p15:clr>
        </p15:guide>
        <p15:guide id="2" pos="3654">
          <p15:clr>
            <a:srgbClr val="FBAE40"/>
          </p15:clr>
        </p15:guide>
        <p15:guide id="3" pos="4026">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96F3B7E-5556-62C7-68FF-F0304932EA99}"/>
              </a:ext>
            </a:extLst>
          </p:cNvPr>
          <p:cNvSpPr>
            <a:spLocks noGrp="1"/>
          </p:cNvSpPr>
          <p:nvPr>
            <p:ph type="title"/>
          </p:nvPr>
        </p:nvSpPr>
        <p:spPr/>
        <p:txBody>
          <a:bodyPr/>
          <a:lstStyle/>
          <a:p>
            <a:r>
              <a:rPr lang="de-DE"/>
              <a:t>Mastertitelformat bearbeiten</a:t>
            </a:r>
            <a:endParaRPr lang="de-CH"/>
          </a:p>
        </p:txBody>
      </p:sp>
      <p:sp>
        <p:nvSpPr>
          <p:cNvPr id="3" name="Inhaltsplatzhalter 2">
            <a:extLst>
              <a:ext uri="{FF2B5EF4-FFF2-40B4-BE49-F238E27FC236}">
                <a16:creationId xmlns:a16="http://schemas.microsoft.com/office/drawing/2014/main" id="{3F1E7643-9EC7-D9E0-B5AF-E38C5EDC26C9}"/>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a:extLst>
              <a:ext uri="{FF2B5EF4-FFF2-40B4-BE49-F238E27FC236}">
                <a16:creationId xmlns:a16="http://schemas.microsoft.com/office/drawing/2014/main" id="{6989F715-56B8-08B2-34C8-CC81321D7843}"/>
              </a:ext>
            </a:extLst>
          </p:cNvPr>
          <p:cNvSpPr>
            <a:spLocks noGrp="1"/>
          </p:cNvSpPr>
          <p:nvPr>
            <p:ph type="dt" sz="half" idx="10"/>
          </p:nvPr>
        </p:nvSpPr>
        <p:spPr/>
        <p:txBody>
          <a:bodyPr/>
          <a:lstStyle/>
          <a:p>
            <a:r>
              <a:rPr lang="de-DE"/>
              <a:t>21.04.2026</a:t>
            </a:r>
            <a:endParaRPr lang="de-CH"/>
          </a:p>
        </p:txBody>
      </p:sp>
      <p:sp>
        <p:nvSpPr>
          <p:cNvPr id="5" name="Fußzeilenplatzhalter 4">
            <a:extLst>
              <a:ext uri="{FF2B5EF4-FFF2-40B4-BE49-F238E27FC236}">
                <a16:creationId xmlns:a16="http://schemas.microsoft.com/office/drawing/2014/main" id="{25DA6251-9AF9-8BE3-6C53-977F64F24E72}"/>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8E905D6D-F97B-F940-2E52-1366423A3C2C}"/>
              </a:ext>
            </a:extLst>
          </p:cNvPr>
          <p:cNvSpPr>
            <a:spLocks noGrp="1"/>
          </p:cNvSpPr>
          <p:nvPr>
            <p:ph type="sldNum" sz="quarter" idx="12"/>
          </p:nvPr>
        </p:nvSpPr>
        <p:spPr/>
        <p:txBody>
          <a:bodyPr/>
          <a:lstStyle/>
          <a:p>
            <a:fld id="{128B1E3B-EB4C-4522-AB19-7EAF89C2C705}" type="slidenum">
              <a:rPr lang="de-CH" smtClean="0"/>
              <a:t>‹Nr.›</a:t>
            </a:fld>
            <a:endParaRPr lang="de-CH"/>
          </a:p>
        </p:txBody>
      </p:sp>
    </p:spTree>
    <p:extLst>
      <p:ext uri="{BB962C8B-B14F-4D97-AF65-F5344CB8AC3E}">
        <p14:creationId xmlns:p14="http://schemas.microsoft.com/office/powerpoint/2010/main" val="695374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589D419-445F-8810-2F95-7C9E9E687357}"/>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endParaRPr lang="de-CH"/>
          </a:p>
        </p:txBody>
      </p:sp>
      <p:sp>
        <p:nvSpPr>
          <p:cNvPr id="3" name="Textplatzhalter 2">
            <a:extLst>
              <a:ext uri="{FF2B5EF4-FFF2-40B4-BE49-F238E27FC236}">
                <a16:creationId xmlns:a16="http://schemas.microsoft.com/office/drawing/2014/main" id="{E85B9433-7EB7-8C1A-B9C2-19A8354B36CF}"/>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05A4A5AD-F78F-4A76-74D0-70D6D596D1BB}"/>
              </a:ext>
            </a:extLst>
          </p:cNvPr>
          <p:cNvSpPr>
            <a:spLocks noGrp="1"/>
          </p:cNvSpPr>
          <p:nvPr>
            <p:ph type="dt" sz="half" idx="10"/>
          </p:nvPr>
        </p:nvSpPr>
        <p:spPr/>
        <p:txBody>
          <a:bodyPr/>
          <a:lstStyle/>
          <a:p>
            <a:r>
              <a:rPr lang="de-DE"/>
              <a:t>21.04.2026</a:t>
            </a:r>
            <a:endParaRPr lang="de-CH"/>
          </a:p>
        </p:txBody>
      </p:sp>
      <p:sp>
        <p:nvSpPr>
          <p:cNvPr id="5" name="Fußzeilenplatzhalter 4">
            <a:extLst>
              <a:ext uri="{FF2B5EF4-FFF2-40B4-BE49-F238E27FC236}">
                <a16:creationId xmlns:a16="http://schemas.microsoft.com/office/drawing/2014/main" id="{BCE04A82-B166-FDC8-84AC-E0DBDE9CA021}"/>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A749A2C9-60AA-E541-C7F1-D4412D43C6BC}"/>
              </a:ext>
            </a:extLst>
          </p:cNvPr>
          <p:cNvSpPr>
            <a:spLocks noGrp="1"/>
          </p:cNvSpPr>
          <p:nvPr>
            <p:ph type="sldNum" sz="quarter" idx="12"/>
          </p:nvPr>
        </p:nvSpPr>
        <p:spPr/>
        <p:txBody>
          <a:bodyPr/>
          <a:lstStyle/>
          <a:p>
            <a:fld id="{128B1E3B-EB4C-4522-AB19-7EAF89C2C705}" type="slidenum">
              <a:rPr lang="de-CH" smtClean="0"/>
              <a:t>‹Nr.›</a:t>
            </a:fld>
            <a:endParaRPr lang="de-CH"/>
          </a:p>
        </p:txBody>
      </p:sp>
    </p:spTree>
    <p:extLst>
      <p:ext uri="{BB962C8B-B14F-4D97-AF65-F5344CB8AC3E}">
        <p14:creationId xmlns:p14="http://schemas.microsoft.com/office/powerpoint/2010/main" val="14389050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F032A66-471F-2815-8F8A-912399BDDFD3}"/>
              </a:ext>
            </a:extLst>
          </p:cNvPr>
          <p:cNvSpPr>
            <a:spLocks noGrp="1"/>
          </p:cNvSpPr>
          <p:nvPr>
            <p:ph type="title"/>
          </p:nvPr>
        </p:nvSpPr>
        <p:spPr/>
        <p:txBody>
          <a:bodyPr/>
          <a:lstStyle/>
          <a:p>
            <a:r>
              <a:rPr lang="de-DE"/>
              <a:t>Mastertitelformat bearbeiten</a:t>
            </a:r>
            <a:endParaRPr lang="de-CH"/>
          </a:p>
        </p:txBody>
      </p:sp>
      <p:sp>
        <p:nvSpPr>
          <p:cNvPr id="3" name="Inhaltsplatzhalter 2">
            <a:extLst>
              <a:ext uri="{FF2B5EF4-FFF2-40B4-BE49-F238E27FC236}">
                <a16:creationId xmlns:a16="http://schemas.microsoft.com/office/drawing/2014/main" id="{7B61B923-81C1-366B-DDA1-24F95ACB995D}"/>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Inhaltsplatzhalter 3">
            <a:extLst>
              <a:ext uri="{FF2B5EF4-FFF2-40B4-BE49-F238E27FC236}">
                <a16:creationId xmlns:a16="http://schemas.microsoft.com/office/drawing/2014/main" id="{97D169B4-CF28-D61C-D3E4-7C1186D02DEF}"/>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Datumsplatzhalter 4">
            <a:extLst>
              <a:ext uri="{FF2B5EF4-FFF2-40B4-BE49-F238E27FC236}">
                <a16:creationId xmlns:a16="http://schemas.microsoft.com/office/drawing/2014/main" id="{041C21DC-C62F-546C-C163-D2FA42BFBC54}"/>
              </a:ext>
            </a:extLst>
          </p:cNvPr>
          <p:cNvSpPr>
            <a:spLocks noGrp="1"/>
          </p:cNvSpPr>
          <p:nvPr>
            <p:ph type="dt" sz="half" idx="10"/>
          </p:nvPr>
        </p:nvSpPr>
        <p:spPr/>
        <p:txBody>
          <a:bodyPr/>
          <a:lstStyle/>
          <a:p>
            <a:r>
              <a:rPr lang="de-DE"/>
              <a:t>21.04.2026</a:t>
            </a:r>
            <a:endParaRPr lang="de-CH"/>
          </a:p>
        </p:txBody>
      </p:sp>
      <p:sp>
        <p:nvSpPr>
          <p:cNvPr id="6" name="Fußzeilenplatzhalter 5">
            <a:extLst>
              <a:ext uri="{FF2B5EF4-FFF2-40B4-BE49-F238E27FC236}">
                <a16:creationId xmlns:a16="http://schemas.microsoft.com/office/drawing/2014/main" id="{4C12BFE4-718C-317F-3A39-0B9424A88ADA}"/>
              </a:ext>
            </a:extLst>
          </p:cNvPr>
          <p:cNvSpPr>
            <a:spLocks noGrp="1"/>
          </p:cNvSpPr>
          <p:nvPr>
            <p:ph type="ftr" sz="quarter" idx="11"/>
          </p:nvPr>
        </p:nvSpPr>
        <p:spPr/>
        <p:txBody>
          <a:bodyPr/>
          <a:lstStyle/>
          <a:p>
            <a:endParaRPr lang="de-CH"/>
          </a:p>
        </p:txBody>
      </p:sp>
      <p:sp>
        <p:nvSpPr>
          <p:cNvPr id="7" name="Foliennummernplatzhalter 6">
            <a:extLst>
              <a:ext uri="{FF2B5EF4-FFF2-40B4-BE49-F238E27FC236}">
                <a16:creationId xmlns:a16="http://schemas.microsoft.com/office/drawing/2014/main" id="{BA0C3BFD-0672-0F87-454A-608664B2419B}"/>
              </a:ext>
            </a:extLst>
          </p:cNvPr>
          <p:cNvSpPr>
            <a:spLocks noGrp="1"/>
          </p:cNvSpPr>
          <p:nvPr>
            <p:ph type="sldNum" sz="quarter" idx="12"/>
          </p:nvPr>
        </p:nvSpPr>
        <p:spPr/>
        <p:txBody>
          <a:bodyPr/>
          <a:lstStyle/>
          <a:p>
            <a:fld id="{128B1E3B-EB4C-4522-AB19-7EAF89C2C705}" type="slidenum">
              <a:rPr lang="de-CH" smtClean="0"/>
              <a:t>‹Nr.›</a:t>
            </a:fld>
            <a:endParaRPr lang="de-CH"/>
          </a:p>
        </p:txBody>
      </p:sp>
    </p:spTree>
    <p:extLst>
      <p:ext uri="{BB962C8B-B14F-4D97-AF65-F5344CB8AC3E}">
        <p14:creationId xmlns:p14="http://schemas.microsoft.com/office/powerpoint/2010/main" val="24939629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EC2F63D-7589-9606-485D-B481D5AD11F5}"/>
              </a:ext>
            </a:extLst>
          </p:cNvPr>
          <p:cNvSpPr>
            <a:spLocks noGrp="1"/>
          </p:cNvSpPr>
          <p:nvPr>
            <p:ph type="title"/>
          </p:nvPr>
        </p:nvSpPr>
        <p:spPr>
          <a:xfrm>
            <a:off x="839788" y="365125"/>
            <a:ext cx="10515600" cy="1325563"/>
          </a:xfrm>
        </p:spPr>
        <p:txBody>
          <a:bodyPr/>
          <a:lstStyle/>
          <a:p>
            <a:r>
              <a:rPr lang="de-DE"/>
              <a:t>Mastertitelformat bearbeiten</a:t>
            </a:r>
            <a:endParaRPr lang="de-CH"/>
          </a:p>
        </p:txBody>
      </p:sp>
      <p:sp>
        <p:nvSpPr>
          <p:cNvPr id="3" name="Textplatzhalter 2">
            <a:extLst>
              <a:ext uri="{FF2B5EF4-FFF2-40B4-BE49-F238E27FC236}">
                <a16:creationId xmlns:a16="http://schemas.microsoft.com/office/drawing/2014/main" id="{356DD5A1-71BC-2C39-A999-61E71F66310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C0297A35-A425-27CD-6D77-80E68726D598}"/>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Textplatzhalter 4">
            <a:extLst>
              <a:ext uri="{FF2B5EF4-FFF2-40B4-BE49-F238E27FC236}">
                <a16:creationId xmlns:a16="http://schemas.microsoft.com/office/drawing/2014/main" id="{76C117A9-9710-DFF0-A394-8AF4BE59CD5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1A5F38FF-4420-6C0D-E146-6F57EE86E740}"/>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7" name="Datumsplatzhalter 6">
            <a:extLst>
              <a:ext uri="{FF2B5EF4-FFF2-40B4-BE49-F238E27FC236}">
                <a16:creationId xmlns:a16="http://schemas.microsoft.com/office/drawing/2014/main" id="{26CD4A7A-BD36-A379-DB25-A3ED1D4B5521}"/>
              </a:ext>
            </a:extLst>
          </p:cNvPr>
          <p:cNvSpPr>
            <a:spLocks noGrp="1"/>
          </p:cNvSpPr>
          <p:nvPr>
            <p:ph type="dt" sz="half" idx="10"/>
          </p:nvPr>
        </p:nvSpPr>
        <p:spPr/>
        <p:txBody>
          <a:bodyPr/>
          <a:lstStyle/>
          <a:p>
            <a:r>
              <a:rPr lang="de-DE"/>
              <a:t>21.04.2026</a:t>
            </a:r>
            <a:endParaRPr lang="de-CH"/>
          </a:p>
        </p:txBody>
      </p:sp>
      <p:sp>
        <p:nvSpPr>
          <p:cNvPr id="8" name="Fußzeilenplatzhalter 7">
            <a:extLst>
              <a:ext uri="{FF2B5EF4-FFF2-40B4-BE49-F238E27FC236}">
                <a16:creationId xmlns:a16="http://schemas.microsoft.com/office/drawing/2014/main" id="{32C13BF9-A491-282A-BE18-5B176D09DBA7}"/>
              </a:ext>
            </a:extLst>
          </p:cNvPr>
          <p:cNvSpPr>
            <a:spLocks noGrp="1"/>
          </p:cNvSpPr>
          <p:nvPr>
            <p:ph type="ftr" sz="quarter" idx="11"/>
          </p:nvPr>
        </p:nvSpPr>
        <p:spPr/>
        <p:txBody>
          <a:bodyPr/>
          <a:lstStyle/>
          <a:p>
            <a:endParaRPr lang="de-CH"/>
          </a:p>
        </p:txBody>
      </p:sp>
      <p:sp>
        <p:nvSpPr>
          <p:cNvPr id="9" name="Foliennummernplatzhalter 8">
            <a:extLst>
              <a:ext uri="{FF2B5EF4-FFF2-40B4-BE49-F238E27FC236}">
                <a16:creationId xmlns:a16="http://schemas.microsoft.com/office/drawing/2014/main" id="{337BD6A9-0BC8-BCDB-4FDE-1B512BB1A049}"/>
              </a:ext>
            </a:extLst>
          </p:cNvPr>
          <p:cNvSpPr>
            <a:spLocks noGrp="1"/>
          </p:cNvSpPr>
          <p:nvPr>
            <p:ph type="sldNum" sz="quarter" idx="12"/>
          </p:nvPr>
        </p:nvSpPr>
        <p:spPr/>
        <p:txBody>
          <a:bodyPr/>
          <a:lstStyle/>
          <a:p>
            <a:fld id="{128B1E3B-EB4C-4522-AB19-7EAF89C2C705}" type="slidenum">
              <a:rPr lang="de-CH" smtClean="0"/>
              <a:t>‹Nr.›</a:t>
            </a:fld>
            <a:endParaRPr lang="de-CH"/>
          </a:p>
        </p:txBody>
      </p:sp>
    </p:spTree>
    <p:extLst>
      <p:ext uri="{BB962C8B-B14F-4D97-AF65-F5344CB8AC3E}">
        <p14:creationId xmlns:p14="http://schemas.microsoft.com/office/powerpoint/2010/main" val="22290091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0AC5E47-2751-0D52-6C6E-D8035EEC9772}"/>
              </a:ext>
            </a:extLst>
          </p:cNvPr>
          <p:cNvSpPr>
            <a:spLocks noGrp="1"/>
          </p:cNvSpPr>
          <p:nvPr>
            <p:ph type="title"/>
          </p:nvPr>
        </p:nvSpPr>
        <p:spPr/>
        <p:txBody>
          <a:bodyPr/>
          <a:lstStyle/>
          <a:p>
            <a:r>
              <a:rPr lang="de-DE"/>
              <a:t>Mastertitelformat bearbeiten</a:t>
            </a:r>
            <a:endParaRPr lang="de-CH"/>
          </a:p>
        </p:txBody>
      </p:sp>
      <p:sp>
        <p:nvSpPr>
          <p:cNvPr id="3" name="Datumsplatzhalter 2">
            <a:extLst>
              <a:ext uri="{FF2B5EF4-FFF2-40B4-BE49-F238E27FC236}">
                <a16:creationId xmlns:a16="http://schemas.microsoft.com/office/drawing/2014/main" id="{B1087C4B-8C35-BB39-A231-33D78F79FB07}"/>
              </a:ext>
            </a:extLst>
          </p:cNvPr>
          <p:cNvSpPr>
            <a:spLocks noGrp="1"/>
          </p:cNvSpPr>
          <p:nvPr>
            <p:ph type="dt" sz="half" idx="10"/>
          </p:nvPr>
        </p:nvSpPr>
        <p:spPr/>
        <p:txBody>
          <a:bodyPr/>
          <a:lstStyle/>
          <a:p>
            <a:r>
              <a:rPr lang="de-DE"/>
              <a:t>21.04.2026</a:t>
            </a:r>
            <a:endParaRPr lang="de-CH"/>
          </a:p>
        </p:txBody>
      </p:sp>
      <p:sp>
        <p:nvSpPr>
          <p:cNvPr id="4" name="Fußzeilenplatzhalter 3">
            <a:extLst>
              <a:ext uri="{FF2B5EF4-FFF2-40B4-BE49-F238E27FC236}">
                <a16:creationId xmlns:a16="http://schemas.microsoft.com/office/drawing/2014/main" id="{93E55D80-AB29-5C31-E42F-88C3947F70E2}"/>
              </a:ext>
            </a:extLst>
          </p:cNvPr>
          <p:cNvSpPr>
            <a:spLocks noGrp="1"/>
          </p:cNvSpPr>
          <p:nvPr>
            <p:ph type="ftr" sz="quarter" idx="11"/>
          </p:nvPr>
        </p:nvSpPr>
        <p:spPr/>
        <p:txBody>
          <a:bodyPr/>
          <a:lstStyle/>
          <a:p>
            <a:endParaRPr lang="de-CH"/>
          </a:p>
        </p:txBody>
      </p:sp>
      <p:sp>
        <p:nvSpPr>
          <p:cNvPr id="5" name="Foliennummernplatzhalter 4">
            <a:extLst>
              <a:ext uri="{FF2B5EF4-FFF2-40B4-BE49-F238E27FC236}">
                <a16:creationId xmlns:a16="http://schemas.microsoft.com/office/drawing/2014/main" id="{1BD9A234-9495-A738-2A8E-059F1D8A1070}"/>
              </a:ext>
            </a:extLst>
          </p:cNvPr>
          <p:cNvSpPr>
            <a:spLocks noGrp="1"/>
          </p:cNvSpPr>
          <p:nvPr>
            <p:ph type="sldNum" sz="quarter" idx="12"/>
          </p:nvPr>
        </p:nvSpPr>
        <p:spPr/>
        <p:txBody>
          <a:bodyPr/>
          <a:lstStyle/>
          <a:p>
            <a:fld id="{128B1E3B-EB4C-4522-AB19-7EAF89C2C705}" type="slidenum">
              <a:rPr lang="de-CH" smtClean="0"/>
              <a:t>‹Nr.›</a:t>
            </a:fld>
            <a:endParaRPr lang="de-CH"/>
          </a:p>
        </p:txBody>
      </p:sp>
    </p:spTree>
    <p:extLst>
      <p:ext uri="{BB962C8B-B14F-4D97-AF65-F5344CB8AC3E}">
        <p14:creationId xmlns:p14="http://schemas.microsoft.com/office/powerpoint/2010/main" val="36371280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BB49B28E-8B05-E176-8D16-681DC7C65FCA}"/>
              </a:ext>
            </a:extLst>
          </p:cNvPr>
          <p:cNvSpPr>
            <a:spLocks noGrp="1"/>
          </p:cNvSpPr>
          <p:nvPr>
            <p:ph type="dt" sz="half" idx="10"/>
          </p:nvPr>
        </p:nvSpPr>
        <p:spPr/>
        <p:txBody>
          <a:bodyPr/>
          <a:lstStyle/>
          <a:p>
            <a:r>
              <a:rPr lang="de-DE"/>
              <a:t>21.04.2026</a:t>
            </a:r>
            <a:endParaRPr lang="de-CH"/>
          </a:p>
        </p:txBody>
      </p:sp>
      <p:sp>
        <p:nvSpPr>
          <p:cNvPr id="3" name="Fußzeilenplatzhalter 2">
            <a:extLst>
              <a:ext uri="{FF2B5EF4-FFF2-40B4-BE49-F238E27FC236}">
                <a16:creationId xmlns:a16="http://schemas.microsoft.com/office/drawing/2014/main" id="{2B326E9A-095B-54A5-94DA-F99B21926167}"/>
              </a:ext>
            </a:extLst>
          </p:cNvPr>
          <p:cNvSpPr>
            <a:spLocks noGrp="1"/>
          </p:cNvSpPr>
          <p:nvPr>
            <p:ph type="ftr" sz="quarter" idx="11"/>
          </p:nvPr>
        </p:nvSpPr>
        <p:spPr/>
        <p:txBody>
          <a:bodyPr/>
          <a:lstStyle/>
          <a:p>
            <a:endParaRPr lang="de-CH"/>
          </a:p>
        </p:txBody>
      </p:sp>
      <p:sp>
        <p:nvSpPr>
          <p:cNvPr id="4" name="Foliennummernplatzhalter 3">
            <a:extLst>
              <a:ext uri="{FF2B5EF4-FFF2-40B4-BE49-F238E27FC236}">
                <a16:creationId xmlns:a16="http://schemas.microsoft.com/office/drawing/2014/main" id="{CAAD6DEE-8DA6-299A-24F2-975C8DCB471D}"/>
              </a:ext>
            </a:extLst>
          </p:cNvPr>
          <p:cNvSpPr>
            <a:spLocks noGrp="1"/>
          </p:cNvSpPr>
          <p:nvPr>
            <p:ph type="sldNum" sz="quarter" idx="12"/>
          </p:nvPr>
        </p:nvSpPr>
        <p:spPr/>
        <p:txBody>
          <a:bodyPr/>
          <a:lstStyle/>
          <a:p>
            <a:fld id="{128B1E3B-EB4C-4522-AB19-7EAF89C2C705}" type="slidenum">
              <a:rPr lang="de-CH" smtClean="0"/>
              <a:t>‹Nr.›</a:t>
            </a:fld>
            <a:endParaRPr lang="de-CH"/>
          </a:p>
        </p:txBody>
      </p:sp>
    </p:spTree>
    <p:extLst>
      <p:ext uri="{BB962C8B-B14F-4D97-AF65-F5344CB8AC3E}">
        <p14:creationId xmlns:p14="http://schemas.microsoft.com/office/powerpoint/2010/main" val="39124566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C6407F8-2435-00DD-419C-227C240B86D9}"/>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de-CH"/>
          </a:p>
        </p:txBody>
      </p:sp>
      <p:sp>
        <p:nvSpPr>
          <p:cNvPr id="3" name="Inhaltsplatzhalter 2">
            <a:extLst>
              <a:ext uri="{FF2B5EF4-FFF2-40B4-BE49-F238E27FC236}">
                <a16:creationId xmlns:a16="http://schemas.microsoft.com/office/drawing/2014/main" id="{03CA9169-41F3-8AEF-DF65-3FB9B4A5210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Textplatzhalter 3">
            <a:extLst>
              <a:ext uri="{FF2B5EF4-FFF2-40B4-BE49-F238E27FC236}">
                <a16:creationId xmlns:a16="http://schemas.microsoft.com/office/drawing/2014/main" id="{5E6DEF6E-DBE8-A4E1-6061-56D3E724FE4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140AC2C3-9C36-59AF-23C3-25136D41385C}"/>
              </a:ext>
            </a:extLst>
          </p:cNvPr>
          <p:cNvSpPr>
            <a:spLocks noGrp="1"/>
          </p:cNvSpPr>
          <p:nvPr>
            <p:ph type="dt" sz="half" idx="10"/>
          </p:nvPr>
        </p:nvSpPr>
        <p:spPr/>
        <p:txBody>
          <a:bodyPr/>
          <a:lstStyle/>
          <a:p>
            <a:r>
              <a:rPr lang="de-DE"/>
              <a:t>21.04.2026</a:t>
            </a:r>
            <a:endParaRPr lang="de-CH"/>
          </a:p>
        </p:txBody>
      </p:sp>
      <p:sp>
        <p:nvSpPr>
          <p:cNvPr id="6" name="Fußzeilenplatzhalter 5">
            <a:extLst>
              <a:ext uri="{FF2B5EF4-FFF2-40B4-BE49-F238E27FC236}">
                <a16:creationId xmlns:a16="http://schemas.microsoft.com/office/drawing/2014/main" id="{013A524F-05E0-DC57-5DAA-C12560DEA1A7}"/>
              </a:ext>
            </a:extLst>
          </p:cNvPr>
          <p:cNvSpPr>
            <a:spLocks noGrp="1"/>
          </p:cNvSpPr>
          <p:nvPr>
            <p:ph type="ftr" sz="quarter" idx="11"/>
          </p:nvPr>
        </p:nvSpPr>
        <p:spPr/>
        <p:txBody>
          <a:bodyPr/>
          <a:lstStyle/>
          <a:p>
            <a:endParaRPr lang="de-CH"/>
          </a:p>
        </p:txBody>
      </p:sp>
      <p:sp>
        <p:nvSpPr>
          <p:cNvPr id="7" name="Foliennummernplatzhalter 6">
            <a:extLst>
              <a:ext uri="{FF2B5EF4-FFF2-40B4-BE49-F238E27FC236}">
                <a16:creationId xmlns:a16="http://schemas.microsoft.com/office/drawing/2014/main" id="{6C47D46F-CF5C-F538-CAF3-C4328CAD8EFF}"/>
              </a:ext>
            </a:extLst>
          </p:cNvPr>
          <p:cNvSpPr>
            <a:spLocks noGrp="1"/>
          </p:cNvSpPr>
          <p:nvPr>
            <p:ph type="sldNum" sz="quarter" idx="12"/>
          </p:nvPr>
        </p:nvSpPr>
        <p:spPr/>
        <p:txBody>
          <a:bodyPr/>
          <a:lstStyle/>
          <a:p>
            <a:fld id="{128B1E3B-EB4C-4522-AB19-7EAF89C2C705}" type="slidenum">
              <a:rPr lang="de-CH" smtClean="0"/>
              <a:t>‹Nr.›</a:t>
            </a:fld>
            <a:endParaRPr lang="de-CH"/>
          </a:p>
        </p:txBody>
      </p:sp>
    </p:spTree>
    <p:extLst>
      <p:ext uri="{BB962C8B-B14F-4D97-AF65-F5344CB8AC3E}">
        <p14:creationId xmlns:p14="http://schemas.microsoft.com/office/powerpoint/2010/main" val="17693532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D2E39ED-98B0-E203-A8BE-ABAB7426F6CD}"/>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de-CH"/>
          </a:p>
        </p:txBody>
      </p:sp>
      <p:sp>
        <p:nvSpPr>
          <p:cNvPr id="3" name="Bildplatzhalter 2">
            <a:extLst>
              <a:ext uri="{FF2B5EF4-FFF2-40B4-BE49-F238E27FC236}">
                <a16:creationId xmlns:a16="http://schemas.microsoft.com/office/drawing/2014/main" id="{EC97AAD5-6F74-E5FF-9132-106641194FD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CH"/>
          </a:p>
        </p:txBody>
      </p:sp>
      <p:sp>
        <p:nvSpPr>
          <p:cNvPr id="4" name="Textplatzhalter 3">
            <a:extLst>
              <a:ext uri="{FF2B5EF4-FFF2-40B4-BE49-F238E27FC236}">
                <a16:creationId xmlns:a16="http://schemas.microsoft.com/office/drawing/2014/main" id="{B5A2231A-45F4-1FB6-D2D7-E7D514087E6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D585ED62-F88D-D359-0276-5EA6539D7D37}"/>
              </a:ext>
            </a:extLst>
          </p:cNvPr>
          <p:cNvSpPr>
            <a:spLocks noGrp="1"/>
          </p:cNvSpPr>
          <p:nvPr>
            <p:ph type="dt" sz="half" idx="10"/>
          </p:nvPr>
        </p:nvSpPr>
        <p:spPr/>
        <p:txBody>
          <a:bodyPr/>
          <a:lstStyle/>
          <a:p>
            <a:r>
              <a:rPr lang="de-DE"/>
              <a:t>21.04.2026</a:t>
            </a:r>
            <a:endParaRPr lang="de-CH"/>
          </a:p>
        </p:txBody>
      </p:sp>
      <p:sp>
        <p:nvSpPr>
          <p:cNvPr id="6" name="Fußzeilenplatzhalter 5">
            <a:extLst>
              <a:ext uri="{FF2B5EF4-FFF2-40B4-BE49-F238E27FC236}">
                <a16:creationId xmlns:a16="http://schemas.microsoft.com/office/drawing/2014/main" id="{6BF8A9E7-5138-FC18-D178-EA534B88B374}"/>
              </a:ext>
            </a:extLst>
          </p:cNvPr>
          <p:cNvSpPr>
            <a:spLocks noGrp="1"/>
          </p:cNvSpPr>
          <p:nvPr>
            <p:ph type="ftr" sz="quarter" idx="11"/>
          </p:nvPr>
        </p:nvSpPr>
        <p:spPr/>
        <p:txBody>
          <a:bodyPr/>
          <a:lstStyle/>
          <a:p>
            <a:endParaRPr lang="de-CH"/>
          </a:p>
        </p:txBody>
      </p:sp>
      <p:sp>
        <p:nvSpPr>
          <p:cNvPr id="7" name="Foliennummernplatzhalter 6">
            <a:extLst>
              <a:ext uri="{FF2B5EF4-FFF2-40B4-BE49-F238E27FC236}">
                <a16:creationId xmlns:a16="http://schemas.microsoft.com/office/drawing/2014/main" id="{EA0CF058-3B18-C436-9CCA-84D01045A21E}"/>
              </a:ext>
            </a:extLst>
          </p:cNvPr>
          <p:cNvSpPr>
            <a:spLocks noGrp="1"/>
          </p:cNvSpPr>
          <p:nvPr>
            <p:ph type="sldNum" sz="quarter" idx="12"/>
          </p:nvPr>
        </p:nvSpPr>
        <p:spPr/>
        <p:txBody>
          <a:bodyPr/>
          <a:lstStyle/>
          <a:p>
            <a:fld id="{128B1E3B-EB4C-4522-AB19-7EAF89C2C705}" type="slidenum">
              <a:rPr lang="de-CH" smtClean="0"/>
              <a:t>‹Nr.›</a:t>
            </a:fld>
            <a:endParaRPr lang="de-CH"/>
          </a:p>
        </p:txBody>
      </p:sp>
    </p:spTree>
    <p:extLst>
      <p:ext uri="{BB962C8B-B14F-4D97-AF65-F5344CB8AC3E}">
        <p14:creationId xmlns:p14="http://schemas.microsoft.com/office/powerpoint/2010/main" val="15172288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C9F0F87A-4877-B047-61A2-E356220E763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endParaRPr lang="de-CH"/>
          </a:p>
        </p:txBody>
      </p:sp>
      <p:sp>
        <p:nvSpPr>
          <p:cNvPr id="3" name="Textplatzhalter 2">
            <a:extLst>
              <a:ext uri="{FF2B5EF4-FFF2-40B4-BE49-F238E27FC236}">
                <a16:creationId xmlns:a16="http://schemas.microsoft.com/office/drawing/2014/main" id="{F45D1D7D-EB29-651D-E8B8-793132706AE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a:extLst>
              <a:ext uri="{FF2B5EF4-FFF2-40B4-BE49-F238E27FC236}">
                <a16:creationId xmlns:a16="http://schemas.microsoft.com/office/drawing/2014/main" id="{3DD4922E-84DC-4A77-1EC4-B8CC3FEB6EF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r>
              <a:rPr lang="de-DE"/>
              <a:t>21.04.2026</a:t>
            </a:r>
            <a:endParaRPr lang="de-CH"/>
          </a:p>
        </p:txBody>
      </p:sp>
      <p:sp>
        <p:nvSpPr>
          <p:cNvPr id="5" name="Fußzeilenplatzhalter 4">
            <a:extLst>
              <a:ext uri="{FF2B5EF4-FFF2-40B4-BE49-F238E27FC236}">
                <a16:creationId xmlns:a16="http://schemas.microsoft.com/office/drawing/2014/main" id="{59796556-AC15-CD22-B137-7545054F75C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de-CH"/>
          </a:p>
        </p:txBody>
      </p:sp>
      <p:sp>
        <p:nvSpPr>
          <p:cNvPr id="6" name="Foliennummernplatzhalter 5">
            <a:extLst>
              <a:ext uri="{FF2B5EF4-FFF2-40B4-BE49-F238E27FC236}">
                <a16:creationId xmlns:a16="http://schemas.microsoft.com/office/drawing/2014/main" id="{C6FDC2F1-2C01-B038-8EE4-C82E911F1AA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28B1E3B-EB4C-4522-AB19-7EAF89C2C705}" type="slidenum">
              <a:rPr lang="de-CH" smtClean="0"/>
              <a:t>‹Nr.›</a:t>
            </a:fld>
            <a:endParaRPr lang="de-CH"/>
          </a:p>
        </p:txBody>
      </p:sp>
    </p:spTree>
    <p:extLst>
      <p:ext uri="{BB962C8B-B14F-4D97-AF65-F5344CB8AC3E}">
        <p14:creationId xmlns:p14="http://schemas.microsoft.com/office/powerpoint/2010/main" val="18526226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92" r:id="rId14"/>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12.xml"/><Relationship Id="rId5" Type="http://schemas.openxmlformats.org/officeDocument/2006/relationships/image" Target="../media/image4.png"/><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13.xml"/><Relationship Id="rId4" Type="http://schemas.openxmlformats.org/officeDocument/2006/relationships/image" Target="../media/image9.emf"/></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13.xml"/><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13.xml"/><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hyperlink" Target="http://www.arealweierweid.ch/" TargetMode="Externa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083D430-30C2-4255-ACAD-FA605354C94D}"/>
              </a:ext>
            </a:extLst>
          </p:cNvPr>
          <p:cNvSpPr>
            <a:spLocks noGrp="1"/>
          </p:cNvSpPr>
          <p:nvPr>
            <p:ph type="ctrTitle"/>
          </p:nvPr>
        </p:nvSpPr>
        <p:spPr>
          <a:xfrm>
            <a:off x="7637929" y="1864002"/>
            <a:ext cx="4572000" cy="2387600"/>
          </a:xfrm>
        </p:spPr>
        <p:txBody>
          <a:bodyPr>
            <a:normAutofit/>
          </a:bodyPr>
          <a:lstStyle/>
          <a:p>
            <a:pPr algn="l"/>
            <a:r>
              <a:rPr lang="de-CH" sz="3600" b="1" dirty="0">
                <a:solidFill>
                  <a:schemeClr val="accent6">
                    <a:lumMod val="50000"/>
                  </a:schemeClr>
                </a:solidFill>
                <a:latin typeface="Arial" panose="020B0604020202020204" pitchFamily="34" charset="0"/>
                <a:cs typeface="Arial" panose="020B0604020202020204" pitchFamily="34" charset="0"/>
              </a:rPr>
              <a:t>St. Georgen </a:t>
            </a:r>
            <a:r>
              <a:rPr lang="de-CH" sz="3600" b="1" dirty="0" err="1">
                <a:solidFill>
                  <a:schemeClr val="accent6">
                    <a:lumMod val="50000"/>
                  </a:schemeClr>
                </a:solidFill>
                <a:latin typeface="Arial" panose="020B0604020202020204" pitchFamily="34" charset="0"/>
                <a:cs typeface="Arial" panose="020B0604020202020204" pitchFamily="34" charset="0"/>
              </a:rPr>
              <a:t>Weierweid</a:t>
            </a:r>
            <a:br>
              <a:rPr lang="de-CH" sz="3200" b="1" dirty="0">
                <a:solidFill>
                  <a:schemeClr val="accent6">
                    <a:lumMod val="50000"/>
                  </a:schemeClr>
                </a:solidFill>
                <a:latin typeface="Arial" panose="020B0604020202020204" pitchFamily="34" charset="0"/>
                <a:cs typeface="Arial" panose="020B0604020202020204" pitchFamily="34" charset="0"/>
              </a:rPr>
            </a:br>
            <a:br>
              <a:rPr lang="de-CH" sz="2400" b="1" dirty="0">
                <a:solidFill>
                  <a:schemeClr val="accent6">
                    <a:lumMod val="50000"/>
                  </a:schemeClr>
                </a:solidFill>
                <a:latin typeface="Arial" panose="020B0604020202020204" pitchFamily="34" charset="0"/>
                <a:cs typeface="Arial" panose="020B0604020202020204" pitchFamily="34" charset="0"/>
              </a:rPr>
            </a:br>
            <a:r>
              <a:rPr lang="de-CH" sz="2400" b="1" i="1" dirty="0">
                <a:solidFill>
                  <a:schemeClr val="accent6">
                    <a:lumMod val="50000"/>
                  </a:schemeClr>
                </a:solidFill>
                <a:latin typeface="Arial" panose="020B0604020202020204" pitchFamily="34" charset="0"/>
                <a:cs typeface="Arial" panose="020B0604020202020204" pitchFamily="34" charset="0"/>
              </a:rPr>
              <a:t>Ein vielfältiges Quartier für Wohnen und Freizeit</a:t>
            </a:r>
          </a:p>
        </p:txBody>
      </p:sp>
      <p:pic>
        <p:nvPicPr>
          <p:cNvPr id="5" name="Grafik 4">
            <a:extLst>
              <a:ext uri="{FF2B5EF4-FFF2-40B4-BE49-F238E27FC236}">
                <a16:creationId xmlns:a16="http://schemas.microsoft.com/office/drawing/2014/main" id="{DC32B0DC-95C3-0BBA-A1BD-EE14EC2D6ACC}"/>
              </a:ext>
            </a:extLst>
          </p:cNvPr>
          <p:cNvPicPr>
            <a:picLocks noChangeAspect="1"/>
          </p:cNvPicPr>
          <p:nvPr/>
        </p:nvPicPr>
        <p:blipFill rotWithShape="1">
          <a:blip r:embed="rId3"/>
          <a:srcRect l="9319" r="17874"/>
          <a:stretch/>
        </p:blipFill>
        <p:spPr>
          <a:xfrm>
            <a:off x="7637929" y="0"/>
            <a:ext cx="4108077" cy="1072289"/>
          </a:xfrm>
          <a:prstGeom prst="rect">
            <a:avLst/>
          </a:prstGeom>
        </p:spPr>
      </p:pic>
      <p:sp>
        <p:nvSpPr>
          <p:cNvPr id="8" name="Titel 1">
            <a:extLst>
              <a:ext uri="{FF2B5EF4-FFF2-40B4-BE49-F238E27FC236}">
                <a16:creationId xmlns:a16="http://schemas.microsoft.com/office/drawing/2014/main" id="{0ED4B4E1-8AE1-C36A-8E99-B0C44D654296}"/>
              </a:ext>
            </a:extLst>
          </p:cNvPr>
          <p:cNvSpPr txBox="1">
            <a:spLocks/>
          </p:cNvSpPr>
          <p:nvPr/>
        </p:nvSpPr>
        <p:spPr>
          <a:xfrm>
            <a:off x="359584" y="3968750"/>
            <a:ext cx="7278345" cy="23876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de-CH" sz="4000" b="1" dirty="0">
                <a:solidFill>
                  <a:schemeClr val="accent6">
                    <a:lumMod val="50000"/>
                  </a:schemeClr>
                </a:solidFill>
                <a:latin typeface="Arial" panose="020B0604020202020204" pitchFamily="34" charset="0"/>
                <a:cs typeface="Arial" panose="020B0604020202020204" pitchFamily="34" charset="0"/>
              </a:rPr>
              <a:t>Herzlich Willkommen</a:t>
            </a:r>
          </a:p>
          <a:p>
            <a:pPr algn="l"/>
            <a:r>
              <a:rPr lang="de-CH" sz="2400" b="1" dirty="0">
                <a:solidFill>
                  <a:schemeClr val="accent6">
                    <a:lumMod val="50000"/>
                  </a:schemeClr>
                </a:solidFill>
                <a:latin typeface="Arial" panose="020B0604020202020204" pitchFamily="34" charset="0"/>
                <a:cs typeface="Arial" panose="020B0604020202020204" pitchFamily="34" charset="0"/>
              </a:rPr>
              <a:t>Informations- und Dialogveranstaltung, </a:t>
            </a:r>
            <a:br>
              <a:rPr lang="de-CH" sz="2400" b="1" dirty="0">
                <a:solidFill>
                  <a:schemeClr val="accent6">
                    <a:lumMod val="50000"/>
                  </a:schemeClr>
                </a:solidFill>
                <a:latin typeface="Arial" panose="020B0604020202020204" pitchFamily="34" charset="0"/>
                <a:cs typeface="Arial" panose="020B0604020202020204" pitchFamily="34" charset="0"/>
              </a:rPr>
            </a:br>
            <a:r>
              <a:rPr lang="de-CH" sz="2400" b="1" dirty="0">
                <a:solidFill>
                  <a:schemeClr val="accent6">
                    <a:lumMod val="50000"/>
                  </a:schemeClr>
                </a:solidFill>
                <a:latin typeface="Arial" panose="020B0604020202020204" pitchFamily="34" charset="0"/>
                <a:cs typeface="Arial" panose="020B0604020202020204" pitchFamily="34" charset="0"/>
              </a:rPr>
              <a:t>Montag, 22. Juni 2026</a:t>
            </a:r>
          </a:p>
        </p:txBody>
      </p:sp>
      <p:sp>
        <p:nvSpPr>
          <p:cNvPr id="3" name="Foliennummernplatzhalter 2">
            <a:extLst>
              <a:ext uri="{FF2B5EF4-FFF2-40B4-BE49-F238E27FC236}">
                <a16:creationId xmlns:a16="http://schemas.microsoft.com/office/drawing/2014/main" id="{5DBE2039-1674-8DF2-7FC5-69094A2C1993}"/>
              </a:ext>
            </a:extLst>
          </p:cNvPr>
          <p:cNvSpPr>
            <a:spLocks noGrp="1"/>
          </p:cNvSpPr>
          <p:nvPr>
            <p:ph type="sldNum" sz="quarter" idx="12"/>
          </p:nvPr>
        </p:nvSpPr>
        <p:spPr/>
        <p:txBody>
          <a:bodyPr/>
          <a:lstStyle/>
          <a:p>
            <a:fld id="{128B1E3B-EB4C-4522-AB19-7EAF89C2C705}" type="slidenum">
              <a:rPr lang="de-CH" smtClean="0"/>
              <a:t>1</a:t>
            </a:fld>
            <a:endParaRPr lang="de-CH"/>
          </a:p>
        </p:txBody>
      </p:sp>
      <p:pic>
        <p:nvPicPr>
          <p:cNvPr id="4" name="Grafik 3">
            <a:extLst>
              <a:ext uri="{FF2B5EF4-FFF2-40B4-BE49-F238E27FC236}">
                <a16:creationId xmlns:a16="http://schemas.microsoft.com/office/drawing/2014/main" id="{BCCA761D-1B98-D260-FF1B-C62A5D834A8E}"/>
              </a:ext>
            </a:extLst>
          </p:cNvPr>
          <p:cNvPicPr>
            <a:picLocks noChangeAspect="1"/>
          </p:cNvPicPr>
          <p:nvPr/>
        </p:nvPicPr>
        <p:blipFill rotWithShape="1">
          <a:blip r:embed="rId3"/>
          <a:srcRect l="9319" r="17874"/>
          <a:stretch/>
        </p:blipFill>
        <p:spPr>
          <a:xfrm>
            <a:off x="7790329" y="152400"/>
            <a:ext cx="4108077" cy="1072289"/>
          </a:xfrm>
          <a:prstGeom prst="rect">
            <a:avLst/>
          </a:prstGeom>
        </p:spPr>
      </p:pic>
      <p:sp>
        <p:nvSpPr>
          <p:cNvPr id="6" name="Minuszeichen 5">
            <a:extLst>
              <a:ext uri="{FF2B5EF4-FFF2-40B4-BE49-F238E27FC236}">
                <a16:creationId xmlns:a16="http://schemas.microsoft.com/office/drawing/2014/main" id="{4249075C-832E-F359-3C42-3B49EF8049EE}"/>
              </a:ext>
            </a:extLst>
          </p:cNvPr>
          <p:cNvSpPr/>
          <p:nvPr/>
        </p:nvSpPr>
        <p:spPr>
          <a:xfrm>
            <a:off x="7463864" y="3177037"/>
            <a:ext cx="2293471" cy="365125"/>
          </a:xfrm>
          <a:prstGeom prst="mathMinus">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pic>
        <p:nvPicPr>
          <p:cNvPr id="10" name="Grafik 9">
            <a:extLst>
              <a:ext uri="{FF2B5EF4-FFF2-40B4-BE49-F238E27FC236}">
                <a16:creationId xmlns:a16="http://schemas.microsoft.com/office/drawing/2014/main" id="{805794E3-D73E-CC19-AF68-7ED482093139}"/>
              </a:ext>
            </a:extLst>
          </p:cNvPr>
          <p:cNvPicPr>
            <a:picLocks noChangeAspect="1"/>
          </p:cNvPicPr>
          <p:nvPr/>
        </p:nvPicPr>
        <p:blipFill>
          <a:blip r:embed="rId4"/>
          <a:stretch>
            <a:fillRect/>
          </a:stretch>
        </p:blipFill>
        <p:spPr>
          <a:xfrm>
            <a:off x="291613" y="671011"/>
            <a:ext cx="6405500" cy="4162246"/>
          </a:xfrm>
          <a:prstGeom prst="rect">
            <a:avLst/>
          </a:prstGeom>
        </p:spPr>
      </p:pic>
    </p:spTree>
    <p:extLst>
      <p:ext uri="{BB962C8B-B14F-4D97-AF65-F5344CB8AC3E}">
        <p14:creationId xmlns:p14="http://schemas.microsoft.com/office/powerpoint/2010/main" val="34637558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7CACCC-A4E9-FB54-A9A0-DF370A7883FA}"/>
            </a:ext>
          </a:extLst>
        </p:cNvPr>
        <p:cNvGrpSpPr/>
        <p:nvPr/>
      </p:nvGrpSpPr>
      <p:grpSpPr>
        <a:xfrm>
          <a:off x="0" y="0"/>
          <a:ext cx="0" cy="0"/>
          <a:chOff x="0" y="0"/>
          <a:chExt cx="0" cy="0"/>
        </a:xfrm>
      </p:grpSpPr>
      <p:pic>
        <p:nvPicPr>
          <p:cNvPr id="10" name="Grafik 9">
            <a:extLst>
              <a:ext uri="{FF2B5EF4-FFF2-40B4-BE49-F238E27FC236}">
                <a16:creationId xmlns:a16="http://schemas.microsoft.com/office/drawing/2014/main" id="{9446B867-3AB1-D35D-202B-8DBD4C806717}"/>
              </a:ext>
            </a:extLst>
          </p:cNvPr>
          <p:cNvPicPr>
            <a:picLocks noChangeAspect="1"/>
          </p:cNvPicPr>
          <p:nvPr/>
        </p:nvPicPr>
        <p:blipFill>
          <a:blip r:embed="rId3"/>
          <a:stretch>
            <a:fillRect/>
          </a:stretch>
        </p:blipFill>
        <p:spPr>
          <a:xfrm>
            <a:off x="6291961" y="1737561"/>
            <a:ext cx="5601980" cy="3917888"/>
          </a:xfrm>
          <a:prstGeom prst="rect">
            <a:avLst/>
          </a:prstGeom>
        </p:spPr>
      </p:pic>
      <p:sp>
        <p:nvSpPr>
          <p:cNvPr id="2" name="Datumsplatzhalter 1">
            <a:extLst>
              <a:ext uri="{FF2B5EF4-FFF2-40B4-BE49-F238E27FC236}">
                <a16:creationId xmlns:a16="http://schemas.microsoft.com/office/drawing/2014/main" id="{E44A7666-0E4A-EA70-44F7-42D6D59AAD96}"/>
              </a:ext>
            </a:extLst>
          </p:cNvPr>
          <p:cNvSpPr>
            <a:spLocks noGrp="1"/>
          </p:cNvSpPr>
          <p:nvPr>
            <p:ph type="dt" sz="half" idx="14"/>
          </p:nvPr>
        </p:nvSpPr>
        <p:spPr>
          <a:xfrm>
            <a:off x="838200" y="6538912"/>
            <a:ext cx="2743200" cy="365125"/>
          </a:xfrm>
        </p:spPr>
        <p:txBody>
          <a:bodyPr/>
          <a:lstStyle/>
          <a:p>
            <a:r>
              <a:rPr lang="de-DE" noProof="0"/>
              <a:t>21.04.2026</a:t>
            </a:r>
            <a:endParaRPr lang="de-CH" noProof="0"/>
          </a:p>
        </p:txBody>
      </p:sp>
      <p:sp>
        <p:nvSpPr>
          <p:cNvPr id="4" name="Fußzeilenplatzhalter 3">
            <a:extLst>
              <a:ext uri="{FF2B5EF4-FFF2-40B4-BE49-F238E27FC236}">
                <a16:creationId xmlns:a16="http://schemas.microsoft.com/office/drawing/2014/main" id="{6FBCDA7A-B4D7-A472-2CD2-817F0C238D05}"/>
              </a:ext>
            </a:extLst>
          </p:cNvPr>
          <p:cNvSpPr>
            <a:spLocks noGrp="1"/>
          </p:cNvSpPr>
          <p:nvPr>
            <p:ph type="ftr" sz="quarter" idx="15"/>
          </p:nvPr>
        </p:nvSpPr>
        <p:spPr/>
        <p:txBody>
          <a:bodyPr/>
          <a:lstStyle/>
          <a:p>
            <a:endParaRPr lang="de-CH"/>
          </a:p>
        </p:txBody>
      </p:sp>
      <p:sp>
        <p:nvSpPr>
          <p:cNvPr id="7" name="Foliennummernplatzhalter 6">
            <a:extLst>
              <a:ext uri="{FF2B5EF4-FFF2-40B4-BE49-F238E27FC236}">
                <a16:creationId xmlns:a16="http://schemas.microsoft.com/office/drawing/2014/main" id="{7A3FE21D-E206-01D4-3B10-31286069E6C3}"/>
              </a:ext>
            </a:extLst>
          </p:cNvPr>
          <p:cNvSpPr>
            <a:spLocks noGrp="1"/>
          </p:cNvSpPr>
          <p:nvPr>
            <p:ph type="sldNum" sz="quarter" idx="16"/>
          </p:nvPr>
        </p:nvSpPr>
        <p:spPr/>
        <p:txBody>
          <a:bodyPr/>
          <a:lstStyle/>
          <a:p>
            <a:fld id="{DDEDEB93-9EE4-4463-88AB-DBF02166A2A4}" type="slidenum">
              <a:rPr lang="de-CH" noProof="0" smtClean="0"/>
              <a:pPr/>
              <a:t>10</a:t>
            </a:fld>
            <a:endParaRPr lang="de-CH" noProof="0"/>
          </a:p>
        </p:txBody>
      </p:sp>
      <p:pic>
        <p:nvPicPr>
          <p:cNvPr id="8" name="Grafik 7">
            <a:extLst>
              <a:ext uri="{FF2B5EF4-FFF2-40B4-BE49-F238E27FC236}">
                <a16:creationId xmlns:a16="http://schemas.microsoft.com/office/drawing/2014/main" id="{1C29BA1A-B5DC-046E-EDAA-308E7B21EDF6}"/>
              </a:ext>
            </a:extLst>
          </p:cNvPr>
          <p:cNvPicPr>
            <a:picLocks noChangeAspect="1"/>
          </p:cNvPicPr>
          <p:nvPr/>
        </p:nvPicPr>
        <p:blipFill>
          <a:blip r:embed="rId4"/>
          <a:stretch>
            <a:fillRect/>
          </a:stretch>
        </p:blipFill>
        <p:spPr>
          <a:xfrm>
            <a:off x="10273486" y="139218"/>
            <a:ext cx="1768378" cy="1250004"/>
          </a:xfrm>
          <a:prstGeom prst="rect">
            <a:avLst/>
          </a:prstGeom>
        </p:spPr>
      </p:pic>
      <p:sp>
        <p:nvSpPr>
          <p:cNvPr id="3" name="Inhaltsplatzhalter 5">
            <a:extLst>
              <a:ext uri="{FF2B5EF4-FFF2-40B4-BE49-F238E27FC236}">
                <a16:creationId xmlns:a16="http://schemas.microsoft.com/office/drawing/2014/main" id="{F1D825C2-C3CF-E5D6-CA60-8DBE5A93D6B3}"/>
              </a:ext>
            </a:extLst>
          </p:cNvPr>
          <p:cNvSpPr txBox="1">
            <a:spLocks/>
          </p:cNvSpPr>
          <p:nvPr/>
        </p:nvSpPr>
        <p:spPr>
          <a:xfrm>
            <a:off x="679618" y="1737560"/>
            <a:ext cx="5197808" cy="359527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de-DE" sz="2000" b="1" dirty="0">
                <a:latin typeface="Arial" panose="020B0604020202020204" pitchFamily="34" charset="0"/>
                <a:cs typeface="Arial" panose="020B0604020202020204" pitchFamily="34" charset="0"/>
              </a:rPr>
              <a:t>Diskussionsthemen, Abwägungen:</a:t>
            </a:r>
          </a:p>
          <a:p>
            <a:pPr marL="285750" indent="-285750"/>
            <a:r>
              <a:rPr lang="de-DE" sz="1800" dirty="0">
                <a:latin typeface="Arial" panose="020B0604020202020204" pitchFamily="34" charset="0"/>
                <a:cs typeface="Arial" panose="020B0604020202020204" pitchFamily="34" charset="0"/>
              </a:rPr>
              <a:t>Freiraumstruktur</a:t>
            </a:r>
          </a:p>
          <a:p>
            <a:pPr marL="285750" indent="-285750"/>
            <a:r>
              <a:rPr lang="de-DE" sz="1800" dirty="0">
                <a:latin typeface="Arial" panose="020B0604020202020204" pitchFamily="34" charset="0"/>
                <a:cs typeface="Arial" panose="020B0604020202020204" pitchFamily="34" charset="0"/>
              </a:rPr>
              <a:t>Bebauung / Schollen</a:t>
            </a:r>
          </a:p>
          <a:p>
            <a:pPr marL="285750" indent="-285750"/>
            <a:r>
              <a:rPr lang="de-DE" sz="1800" dirty="0">
                <a:latin typeface="Arial" panose="020B0604020202020204" pitchFamily="34" charset="0"/>
                <a:cs typeface="Arial" panose="020B0604020202020204" pitchFamily="34" charset="0"/>
              </a:rPr>
              <a:t>Verkehr</a:t>
            </a:r>
          </a:p>
          <a:p>
            <a:pPr marL="285750" indent="-285750"/>
            <a:r>
              <a:rPr lang="de-DE" sz="1800" dirty="0">
                <a:latin typeface="Arial" panose="020B0604020202020204" pitchFamily="34" charset="0"/>
                <a:cs typeface="Arial" panose="020B0604020202020204" pitchFamily="34" charset="0"/>
              </a:rPr>
              <a:t>Ökologie</a:t>
            </a:r>
          </a:p>
          <a:p>
            <a:pPr marL="285750" indent="-285750"/>
            <a:r>
              <a:rPr lang="de-DE" sz="1800" dirty="0">
                <a:latin typeface="Arial" panose="020B0604020202020204" pitchFamily="34" charset="0"/>
                <a:cs typeface="Arial" panose="020B0604020202020204" pitchFamily="34" charset="0"/>
              </a:rPr>
              <a:t>Bestehende Nutzungen</a:t>
            </a:r>
          </a:p>
          <a:p>
            <a:pPr marL="285750" indent="-285750"/>
            <a:r>
              <a:rPr lang="de-DE" sz="1800" dirty="0">
                <a:latin typeface="Arial" panose="020B0604020202020204" pitchFamily="34" charset="0"/>
                <a:cs typeface="Arial" panose="020B0604020202020204" pitchFamily="34" charset="0"/>
              </a:rPr>
              <a:t>Schutzaspekte</a:t>
            </a:r>
          </a:p>
          <a:p>
            <a:pPr marL="0" indent="0">
              <a:buFont typeface="Arial" panose="020B0604020202020204" pitchFamily="34" charset="0"/>
              <a:buNone/>
            </a:pPr>
            <a:endParaRPr lang="de-DE" sz="1000" dirty="0">
              <a:latin typeface="Arial" panose="020B0604020202020204" pitchFamily="34" charset="0"/>
              <a:cs typeface="Arial" panose="020B0604020202020204" pitchFamily="34" charset="0"/>
            </a:endParaRPr>
          </a:p>
        </p:txBody>
      </p:sp>
      <p:sp>
        <p:nvSpPr>
          <p:cNvPr id="11" name="Textfeld 10">
            <a:extLst>
              <a:ext uri="{FF2B5EF4-FFF2-40B4-BE49-F238E27FC236}">
                <a16:creationId xmlns:a16="http://schemas.microsoft.com/office/drawing/2014/main" id="{F0EF2E6F-2AEB-199E-D26D-22681C85EE25}"/>
              </a:ext>
            </a:extLst>
          </p:cNvPr>
          <p:cNvSpPr txBox="1"/>
          <p:nvPr/>
        </p:nvSpPr>
        <p:spPr>
          <a:xfrm>
            <a:off x="679618" y="5009671"/>
            <a:ext cx="4827563" cy="646331"/>
          </a:xfrm>
          <a:prstGeom prst="rect">
            <a:avLst/>
          </a:prstGeom>
          <a:solidFill>
            <a:schemeClr val="accent6">
              <a:lumMod val="50000"/>
            </a:schemeClr>
          </a:solidFill>
          <a:ln>
            <a:solidFill>
              <a:schemeClr val="accent3"/>
            </a:solidFill>
          </a:ln>
        </p:spPr>
        <p:txBody>
          <a:bodyPr wrap="square" rtlCol="0">
            <a:spAutoFit/>
          </a:bodyPr>
          <a:lstStyle/>
          <a:p>
            <a:r>
              <a:rPr lang="de-DE" b="1" dirty="0">
                <a:solidFill>
                  <a:schemeClr val="bg1"/>
                </a:solidFill>
                <a:latin typeface="Arial" panose="020B0604020202020204" pitchFamily="34" charset="0"/>
                <a:cs typeface="Arial" panose="020B0604020202020204" pitchFamily="34" charset="0"/>
              </a:rPr>
              <a:t>Vertiefte Machbarkeitsstudie bildet die Grundlage für die Planungsinstrumente</a:t>
            </a:r>
          </a:p>
        </p:txBody>
      </p:sp>
      <p:sp>
        <p:nvSpPr>
          <p:cNvPr id="14" name="Titel 4">
            <a:extLst>
              <a:ext uri="{FF2B5EF4-FFF2-40B4-BE49-F238E27FC236}">
                <a16:creationId xmlns:a16="http://schemas.microsoft.com/office/drawing/2014/main" id="{3EC5AB14-4B4A-45D4-1B19-6721E0A1E5AF}"/>
              </a:ext>
            </a:extLst>
          </p:cNvPr>
          <p:cNvSpPr txBox="1">
            <a:spLocks/>
          </p:cNvSpPr>
          <p:nvPr/>
        </p:nvSpPr>
        <p:spPr>
          <a:xfrm>
            <a:off x="679618" y="365124"/>
            <a:ext cx="1067418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CH" sz="2800" b="1" dirty="0">
                <a:solidFill>
                  <a:schemeClr val="accent6">
                    <a:lumMod val="50000"/>
                  </a:schemeClr>
                </a:solidFill>
                <a:latin typeface="Arial" panose="020B0604020202020204" pitchFamily="34" charset="0"/>
                <a:cs typeface="Arial" panose="020B0604020202020204" pitchFamily="34" charset="0"/>
              </a:rPr>
              <a:t>Workshopverfahren vertiefte Machbarkeitsstudie</a:t>
            </a:r>
            <a:br>
              <a:rPr lang="de-DE" dirty="0"/>
            </a:br>
            <a:r>
              <a:rPr lang="de-CH" dirty="0"/>
              <a:t> </a:t>
            </a:r>
          </a:p>
        </p:txBody>
      </p:sp>
    </p:spTree>
    <p:extLst>
      <p:ext uri="{BB962C8B-B14F-4D97-AF65-F5344CB8AC3E}">
        <p14:creationId xmlns:p14="http://schemas.microsoft.com/office/powerpoint/2010/main" val="18831637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0DBF78-15E2-2E8A-BF87-566184DB01F5}"/>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23550E34-DD73-E024-7E5F-6DEB8D104447}"/>
              </a:ext>
            </a:extLst>
          </p:cNvPr>
          <p:cNvSpPr>
            <a:spLocks noGrp="1"/>
          </p:cNvSpPr>
          <p:nvPr>
            <p:ph type="title"/>
          </p:nvPr>
        </p:nvSpPr>
        <p:spPr/>
        <p:txBody>
          <a:bodyPr anchor="t">
            <a:normAutofit/>
          </a:bodyPr>
          <a:lstStyle/>
          <a:p>
            <a:r>
              <a:rPr lang="de-CH" sz="2400" b="1">
                <a:solidFill>
                  <a:schemeClr val="accent6">
                    <a:lumMod val="50000"/>
                  </a:schemeClr>
                </a:solidFill>
                <a:latin typeface="Arial" panose="020B0604020202020204" pitchFamily="34" charset="0"/>
                <a:cs typeface="Arial" panose="020B0604020202020204" pitchFamily="34" charset="0"/>
              </a:rPr>
              <a:t>Wo stehen wir heute?</a:t>
            </a:r>
          </a:p>
        </p:txBody>
      </p:sp>
      <p:sp>
        <p:nvSpPr>
          <p:cNvPr id="47" name="Textfeld 46">
            <a:extLst>
              <a:ext uri="{FF2B5EF4-FFF2-40B4-BE49-F238E27FC236}">
                <a16:creationId xmlns:a16="http://schemas.microsoft.com/office/drawing/2014/main" id="{0BF99CD5-5B29-45CE-E7A9-203AA0A2DDD6}"/>
              </a:ext>
            </a:extLst>
          </p:cNvPr>
          <p:cNvSpPr txBox="1"/>
          <p:nvPr/>
        </p:nvSpPr>
        <p:spPr>
          <a:xfrm>
            <a:off x="579114" y="6202521"/>
            <a:ext cx="849642" cy="267459"/>
          </a:xfrm>
          <a:prstGeom prst="rect">
            <a:avLst/>
          </a:prstGeom>
          <a:noFill/>
        </p:spPr>
        <p:txBody>
          <a:bodyPr wrap="square" lIns="0" tIns="0" rIns="0" bIns="0" rtlCol="0">
            <a:noAutofit/>
          </a:bodyPr>
          <a:lstStyle/>
          <a:p>
            <a:endParaRPr lang="de-CH" sz="1200">
              <a:latin typeface="Arial" panose="020B0604020202020204" pitchFamily="34" charset="0"/>
              <a:cs typeface="Arial" panose="020B0604020202020204" pitchFamily="34" charset="0"/>
            </a:endParaRPr>
          </a:p>
        </p:txBody>
      </p:sp>
      <p:sp>
        <p:nvSpPr>
          <p:cNvPr id="3" name="Rechteck 2">
            <a:extLst>
              <a:ext uri="{FF2B5EF4-FFF2-40B4-BE49-F238E27FC236}">
                <a16:creationId xmlns:a16="http://schemas.microsoft.com/office/drawing/2014/main" id="{BA3A3CB7-701D-1110-0617-B8891B5102C6}"/>
              </a:ext>
            </a:extLst>
          </p:cNvPr>
          <p:cNvSpPr/>
          <p:nvPr/>
        </p:nvSpPr>
        <p:spPr>
          <a:xfrm>
            <a:off x="2539785" y="2441659"/>
            <a:ext cx="1313506" cy="1396571"/>
          </a:xfrm>
          <a:prstGeom prst="rect">
            <a:avLst/>
          </a:prstGeom>
          <a:solidFill>
            <a:schemeClr val="accent6">
              <a:lumMod val="20000"/>
              <a:lumOff val="80000"/>
            </a:schemeClr>
          </a:solidFill>
          <a:ln w="12700" cap="flat" cmpd="sng" algn="ctr">
            <a:solidFill>
              <a:schemeClr val="accent6">
                <a:lumMod val="20000"/>
                <a:lumOff val="80000"/>
              </a:schemeClr>
            </a:solidFill>
            <a:prstDash val="solid"/>
            <a:miter lim="800000"/>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de-CH" sz="1600" kern="0">
                <a:latin typeface="Arial" panose="020B0604020202020204" pitchFamily="34" charset="0"/>
                <a:cs typeface="Arial" panose="020B0604020202020204" pitchFamily="34" charset="0"/>
              </a:rPr>
              <a:t>Workshop</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de-CH" sz="1600" b="0" i="0" u="none" strike="noStrike" kern="0" cap="none" spc="0" normalizeH="0" baseline="0" noProof="0">
                <a:ln>
                  <a:noFill/>
                </a:ln>
                <a:effectLst/>
                <a:uLnTx/>
                <a:uFillTx/>
                <a:latin typeface="Arial" panose="020B0604020202020204" pitchFamily="34" charset="0"/>
                <a:cs typeface="Arial" panose="020B0604020202020204" pitchFamily="34" charset="0"/>
              </a:rPr>
              <a:t>Vertiefung</a:t>
            </a:r>
          </a:p>
          <a:p>
            <a:pPr marL="0" marR="0" lvl="0" indent="0" algn="ctr" defTabSz="914400" eaLnBrk="1" fontAlgn="auto" latinLnBrk="0" hangingPunct="1">
              <a:lnSpc>
                <a:spcPct val="100000"/>
              </a:lnSpc>
              <a:spcBef>
                <a:spcPts val="0"/>
              </a:spcBef>
              <a:spcAft>
                <a:spcPts val="0"/>
              </a:spcAft>
              <a:buClrTx/>
              <a:buSzTx/>
              <a:buFontTx/>
              <a:buNone/>
              <a:tabLst/>
              <a:defRPr/>
            </a:pPr>
            <a:r>
              <a:rPr lang="de-CH" sz="1600" kern="0">
                <a:latin typeface="Arial" panose="020B0604020202020204" pitchFamily="34" charset="0"/>
                <a:cs typeface="Arial" panose="020B0604020202020204" pitchFamily="34" charset="0"/>
              </a:rPr>
              <a:t>Machbarkeits-studie</a:t>
            </a:r>
            <a:endParaRPr kumimoji="0" lang="de-CH" sz="1600" b="0" i="0" u="none" strike="noStrike" kern="0" cap="none" spc="0" normalizeH="0" baseline="0" noProof="0">
              <a:ln>
                <a:noFill/>
              </a:ln>
              <a:effectLst/>
              <a:uLnTx/>
              <a:uFillTx/>
              <a:latin typeface="Arial" panose="020B0604020202020204" pitchFamily="34" charset="0"/>
              <a:cs typeface="Arial" panose="020B0604020202020204" pitchFamily="34" charset="0"/>
            </a:endParaRPr>
          </a:p>
        </p:txBody>
      </p:sp>
      <p:cxnSp>
        <p:nvCxnSpPr>
          <p:cNvPr id="4" name="Gerader Verbinder 3">
            <a:extLst>
              <a:ext uri="{FF2B5EF4-FFF2-40B4-BE49-F238E27FC236}">
                <a16:creationId xmlns:a16="http://schemas.microsoft.com/office/drawing/2014/main" id="{00788521-7633-C504-31BA-CBC216AA4B84}"/>
              </a:ext>
            </a:extLst>
          </p:cNvPr>
          <p:cNvCxnSpPr>
            <a:cxnSpLocks/>
          </p:cNvCxnSpPr>
          <p:nvPr/>
        </p:nvCxnSpPr>
        <p:spPr>
          <a:xfrm flipV="1">
            <a:off x="8412630" y="3263526"/>
            <a:ext cx="0" cy="130421"/>
          </a:xfrm>
          <a:prstGeom prst="line">
            <a:avLst/>
          </a:prstGeom>
          <a:noFill/>
          <a:ln w="6350" cap="flat" cmpd="sng" algn="ctr">
            <a:solidFill>
              <a:schemeClr val="accent2">
                <a:lumMod val="20000"/>
                <a:lumOff val="80000"/>
              </a:schemeClr>
            </a:solidFill>
            <a:prstDash val="solid"/>
            <a:miter lim="800000"/>
          </a:ln>
          <a:effectLst/>
        </p:spPr>
      </p:cxnSp>
      <p:sp>
        <p:nvSpPr>
          <p:cNvPr id="5" name="Rechteck 4">
            <a:extLst>
              <a:ext uri="{FF2B5EF4-FFF2-40B4-BE49-F238E27FC236}">
                <a16:creationId xmlns:a16="http://schemas.microsoft.com/office/drawing/2014/main" id="{868E689A-0B50-E56F-DCDA-AFB377401861}"/>
              </a:ext>
            </a:extLst>
          </p:cNvPr>
          <p:cNvSpPr/>
          <p:nvPr/>
        </p:nvSpPr>
        <p:spPr>
          <a:xfrm>
            <a:off x="4191223" y="2213573"/>
            <a:ext cx="1259933" cy="2212687"/>
          </a:xfrm>
          <a:prstGeom prst="rect">
            <a:avLst/>
          </a:prstGeom>
          <a:solidFill>
            <a:schemeClr val="accent3">
              <a:lumMod val="75000"/>
            </a:schemeClr>
          </a:solidFill>
          <a:ln w="12700" cap="flat" cmpd="sng" algn="ctr">
            <a:solidFill>
              <a:schemeClr val="accent3">
                <a:lumMod val="75000"/>
              </a:schemeClr>
            </a:solidFill>
            <a:prstDash val="solid"/>
            <a:miter lim="800000"/>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CH" sz="1600" b="0" i="0" u="none" strike="noStrike" kern="0" cap="none" spc="0" normalizeH="0" baseline="0" noProof="0">
                <a:ln>
                  <a:noFill/>
                </a:ln>
                <a:solidFill>
                  <a:schemeClr val="bg1"/>
                </a:solidFill>
                <a:effectLst/>
                <a:uLnTx/>
                <a:uFillTx/>
                <a:latin typeface="Arial" panose="020B0604020202020204" pitchFamily="34" charset="0"/>
                <a:cs typeface="Arial" panose="020B0604020202020204" pitchFamily="34" charset="0"/>
              </a:rPr>
              <a:t>Sonder-nutzungsplan und Zonen-planverfahren</a:t>
            </a:r>
          </a:p>
          <a:p>
            <a:pPr marL="0" marR="0" lvl="0" indent="0" algn="ctr" defTabSz="914400" eaLnBrk="1" fontAlgn="auto" latinLnBrk="0" hangingPunct="1">
              <a:lnSpc>
                <a:spcPct val="100000"/>
              </a:lnSpc>
              <a:spcBef>
                <a:spcPts val="0"/>
              </a:spcBef>
              <a:spcAft>
                <a:spcPts val="0"/>
              </a:spcAft>
              <a:buClrTx/>
              <a:buSzTx/>
              <a:buFontTx/>
              <a:buNone/>
              <a:tabLst/>
              <a:defRPr/>
            </a:pPr>
            <a:r>
              <a:rPr lang="de-CH" sz="1600" kern="0">
                <a:solidFill>
                  <a:schemeClr val="bg1"/>
                </a:solidFill>
                <a:latin typeface="Arial" panose="020B0604020202020204" pitchFamily="34" charset="0"/>
                <a:cs typeface="Arial" panose="020B0604020202020204" pitchFamily="34" charset="0"/>
              </a:rPr>
              <a:t>Teilstrassen-plan</a:t>
            </a:r>
          </a:p>
          <a:p>
            <a:pPr marL="0" marR="0" lvl="0" indent="0" algn="ctr" defTabSz="914400" eaLnBrk="1" fontAlgn="auto" latinLnBrk="0" hangingPunct="1">
              <a:lnSpc>
                <a:spcPct val="100000"/>
              </a:lnSpc>
              <a:spcBef>
                <a:spcPts val="0"/>
              </a:spcBef>
              <a:spcAft>
                <a:spcPts val="0"/>
              </a:spcAft>
              <a:buClrTx/>
              <a:buSzTx/>
              <a:buFontTx/>
              <a:buNone/>
              <a:tabLst/>
              <a:defRPr/>
            </a:pPr>
            <a:r>
              <a:rPr lang="de-CH" sz="1600" kern="0">
                <a:solidFill>
                  <a:schemeClr val="bg1"/>
                </a:solidFill>
                <a:latin typeface="Arial" panose="020B0604020202020204" pitchFamily="34" charset="0"/>
                <a:cs typeface="Arial" panose="020B0604020202020204" pitchFamily="34" charset="0"/>
              </a:rPr>
              <a:t>Strassen-projekt</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de-CH" sz="1600" b="0" i="0" u="none" strike="noStrike" kern="0" cap="none" spc="0" normalizeH="0" baseline="0" noProof="0">
              <a:ln>
                <a:noFill/>
              </a:ln>
              <a:solidFill>
                <a:schemeClr val="bg1"/>
              </a:solidFill>
              <a:effectLst/>
              <a:uLnTx/>
              <a:uFillTx/>
              <a:latin typeface="Arial" panose="020B0604020202020204" pitchFamily="34" charset="0"/>
              <a:cs typeface="Arial" panose="020B0604020202020204" pitchFamily="34" charset="0"/>
            </a:endParaRPr>
          </a:p>
        </p:txBody>
      </p:sp>
      <p:sp>
        <p:nvSpPr>
          <p:cNvPr id="6" name="Rechteck 5">
            <a:extLst>
              <a:ext uri="{FF2B5EF4-FFF2-40B4-BE49-F238E27FC236}">
                <a16:creationId xmlns:a16="http://schemas.microsoft.com/office/drawing/2014/main" id="{A174C460-197F-01BF-E8A4-E8524A3659DF}"/>
              </a:ext>
            </a:extLst>
          </p:cNvPr>
          <p:cNvSpPr/>
          <p:nvPr/>
        </p:nvSpPr>
        <p:spPr>
          <a:xfrm>
            <a:off x="7532476" y="2448602"/>
            <a:ext cx="1972317" cy="1396571"/>
          </a:xfrm>
          <a:prstGeom prst="rect">
            <a:avLst/>
          </a:prstGeom>
          <a:solidFill>
            <a:schemeClr val="accent3">
              <a:lumMod val="75000"/>
            </a:schemeClr>
          </a:solidFill>
          <a:ln w="12700" cap="flat" cmpd="sng" algn="ctr">
            <a:solidFill>
              <a:schemeClr val="accent3">
                <a:lumMod val="75000"/>
              </a:schemeClr>
            </a:solidFill>
            <a:prstDash val="solid"/>
            <a:miter lim="800000"/>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CH" sz="1600" b="0" i="0" u="none" strike="noStrike" kern="0" cap="none" spc="0" normalizeH="0" baseline="0" noProof="0">
                <a:ln>
                  <a:noFill/>
                </a:ln>
                <a:solidFill>
                  <a:schemeClr val="bg1"/>
                </a:solidFill>
                <a:effectLst/>
                <a:uLnTx/>
                <a:uFillTx/>
                <a:latin typeface="Arial" panose="020B0604020202020204" pitchFamily="34" charset="0"/>
                <a:cs typeface="Arial" panose="020B0604020202020204" pitchFamily="34" charset="0"/>
              </a:rPr>
              <a:t>Architekturwett-bewerbe (pro Scholle)</a:t>
            </a:r>
          </a:p>
        </p:txBody>
      </p:sp>
      <p:sp>
        <p:nvSpPr>
          <p:cNvPr id="10" name="Inhaltsplatzhalter 10">
            <a:extLst>
              <a:ext uri="{FF2B5EF4-FFF2-40B4-BE49-F238E27FC236}">
                <a16:creationId xmlns:a16="http://schemas.microsoft.com/office/drawing/2014/main" id="{051F39B2-E66A-5292-F4BA-AC036A11AF4A}"/>
              </a:ext>
            </a:extLst>
          </p:cNvPr>
          <p:cNvSpPr txBox="1">
            <a:spLocks/>
          </p:cNvSpPr>
          <p:nvPr/>
        </p:nvSpPr>
        <p:spPr>
          <a:xfrm>
            <a:off x="1275634" y="1872370"/>
            <a:ext cx="1968069" cy="250456"/>
          </a:xfrm>
          <a:prstGeom prst="rect">
            <a:avLst/>
          </a:prstGeom>
        </p:spPr>
        <p:txBody>
          <a:bodyPr/>
          <a:lstStyle>
            <a:lvl1pPr marL="0" indent="0" algn="l" defTabSz="914400" rtl="0" eaLnBrk="1" latinLnBrk="0" hangingPunct="1">
              <a:lnSpc>
                <a:spcPct val="100000"/>
              </a:lnSpc>
              <a:spcBef>
                <a:spcPts val="600"/>
              </a:spcBef>
              <a:buClr>
                <a:schemeClr val="tx1"/>
              </a:buClr>
              <a:buFont typeface="+mj-lt"/>
              <a:buNone/>
              <a:defRPr sz="1600" kern="1200">
                <a:solidFill>
                  <a:schemeClr val="tx1"/>
                </a:solidFill>
                <a:latin typeface="+mn-lt"/>
                <a:ea typeface="+mn-ea"/>
                <a:cs typeface="+mn-cs"/>
              </a:defRPr>
            </a:lvl1pPr>
            <a:lvl2pPr marL="177800" indent="-177800" algn="l" defTabSz="914400" rtl="0" eaLnBrk="1" latinLnBrk="0" hangingPunct="1">
              <a:lnSpc>
                <a:spcPct val="100000"/>
              </a:lnSpc>
              <a:spcBef>
                <a:spcPts val="600"/>
              </a:spcBef>
              <a:buFont typeface="Arial" panose="020B0604020202020204" pitchFamily="34" charset="0"/>
              <a:buChar char="•"/>
              <a:tabLst>
                <a:tab pos="177800" algn="l"/>
              </a:tabLst>
              <a:defRPr sz="1600" b="0" kern="1200">
                <a:solidFill>
                  <a:schemeClr val="tx1"/>
                </a:solidFill>
                <a:latin typeface="+mn-lt"/>
                <a:ea typeface="+mn-ea"/>
                <a:cs typeface="+mn-cs"/>
              </a:defRPr>
            </a:lvl2pPr>
            <a:lvl3pPr marL="358775" indent="-176213"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3pPr>
            <a:lvl4pPr marL="533400" indent="-1778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4pPr>
            <a:lvl5pPr marL="0" indent="0" algn="l" defTabSz="914400" rtl="0" eaLnBrk="1" latinLnBrk="0" hangingPunct="1">
              <a:lnSpc>
                <a:spcPct val="100000"/>
              </a:lnSpc>
              <a:spcBef>
                <a:spcPts val="600"/>
              </a:spcBef>
              <a:buFont typeface="Arial" panose="020B0604020202020204" pitchFamily="34" charset="0"/>
              <a:buNone/>
              <a:defRPr sz="1600" b="1" kern="1200">
                <a:solidFill>
                  <a:schemeClr val="tx1"/>
                </a:solidFill>
                <a:latin typeface="+mj-lt"/>
                <a:ea typeface="+mn-ea"/>
                <a:cs typeface="+mn-cs"/>
              </a:defRPr>
            </a:lvl5pPr>
            <a:lvl6pPr marL="0" indent="0" algn="l" defTabSz="914400" rtl="0" eaLnBrk="1" latinLnBrk="0" hangingPunct="1">
              <a:lnSpc>
                <a:spcPct val="100000"/>
              </a:lnSpc>
              <a:spcBef>
                <a:spcPts val="600"/>
              </a:spcBef>
              <a:buFont typeface="Arial" panose="020B0604020202020204" pitchFamily="34" charset="0"/>
              <a:buNone/>
              <a:defRPr sz="1400" b="0" kern="1200">
                <a:solidFill>
                  <a:schemeClr val="tx1"/>
                </a:solidFill>
                <a:latin typeface="+mn-lt"/>
                <a:ea typeface="+mn-ea"/>
                <a:cs typeface="+mn-cs"/>
              </a:defRPr>
            </a:lvl6pPr>
            <a:lvl7pPr marL="177800" indent="-177800" algn="l" defTabSz="914400"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7pPr>
            <a:lvl8pPr marL="358775" indent="-176213" algn="l" defTabSz="914400"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8pPr>
            <a:lvl9pPr marL="0" indent="0" algn="l" defTabSz="914400" rtl="0" eaLnBrk="1" latinLnBrk="0" hangingPunct="1">
              <a:lnSpc>
                <a:spcPct val="100000"/>
              </a:lnSpc>
              <a:spcBef>
                <a:spcPts val="600"/>
              </a:spcBef>
              <a:buFont typeface="Arial" panose="020B0604020202020204" pitchFamily="34" charset="0"/>
              <a:buNone/>
              <a:defRPr sz="1200" i="0" kern="1200">
                <a:solidFill>
                  <a:schemeClr val="tx1"/>
                </a:solidFill>
                <a:latin typeface="+mn-lt"/>
                <a:ea typeface="+mn-ea"/>
                <a:cs typeface="+mn-cs"/>
              </a:defRPr>
            </a:lvl9pPr>
          </a:lstStyle>
          <a:p>
            <a:r>
              <a:rPr lang="de-CH" sz="1050">
                <a:solidFill>
                  <a:schemeClr val="bg1"/>
                </a:solidFill>
                <a:latin typeface="+mj-lt"/>
              </a:rPr>
              <a:t>Planungsebene</a:t>
            </a:r>
          </a:p>
          <a:p>
            <a:endParaRPr lang="de-CH" sz="1200">
              <a:latin typeface="+mj-lt"/>
            </a:endParaRPr>
          </a:p>
        </p:txBody>
      </p:sp>
      <p:sp>
        <p:nvSpPr>
          <p:cNvPr id="11" name="Rechteck 10">
            <a:extLst>
              <a:ext uri="{FF2B5EF4-FFF2-40B4-BE49-F238E27FC236}">
                <a16:creationId xmlns:a16="http://schemas.microsoft.com/office/drawing/2014/main" id="{85A35018-F5CA-44F9-BF71-4D932B78C35B}"/>
              </a:ext>
            </a:extLst>
          </p:cNvPr>
          <p:cNvSpPr/>
          <p:nvPr/>
        </p:nvSpPr>
        <p:spPr>
          <a:xfrm>
            <a:off x="9702571" y="2441659"/>
            <a:ext cx="1779724" cy="1396571"/>
          </a:xfrm>
          <a:prstGeom prst="rect">
            <a:avLst/>
          </a:prstGeom>
          <a:solidFill>
            <a:schemeClr val="accent3">
              <a:lumMod val="75000"/>
            </a:schemeClr>
          </a:solidFill>
          <a:ln w="12700" cap="flat" cmpd="sng" algn="ctr">
            <a:solidFill>
              <a:schemeClr val="accent3">
                <a:lumMod val="75000"/>
              </a:schemeClr>
            </a:solidFill>
            <a:prstDash val="solid"/>
            <a:miter lim="800000"/>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CH" sz="1600" b="0" i="0" u="none" strike="noStrike" kern="0" cap="none" spc="0" normalizeH="0" baseline="0" noProof="0">
                <a:ln>
                  <a:noFill/>
                </a:ln>
                <a:solidFill>
                  <a:schemeClr val="bg1"/>
                </a:solidFill>
                <a:effectLst/>
                <a:uLnTx/>
                <a:uFillTx/>
                <a:latin typeface="Arial" panose="020B0604020202020204" pitchFamily="34" charset="0"/>
                <a:cs typeface="Arial" panose="020B0604020202020204" pitchFamily="34" charset="0"/>
              </a:rPr>
              <a:t>Baugesuche/ Realisierung</a:t>
            </a:r>
          </a:p>
        </p:txBody>
      </p:sp>
      <p:graphicFrame>
        <p:nvGraphicFramePr>
          <p:cNvPr id="13" name="Tabelle 27">
            <a:extLst>
              <a:ext uri="{FF2B5EF4-FFF2-40B4-BE49-F238E27FC236}">
                <a16:creationId xmlns:a16="http://schemas.microsoft.com/office/drawing/2014/main" id="{DDAC3AC7-5549-B97A-4ED6-B3CB856FF6BD}"/>
              </a:ext>
            </a:extLst>
          </p:cNvPr>
          <p:cNvGraphicFramePr>
            <a:graphicFrameLocks noGrp="1"/>
          </p:cNvGraphicFramePr>
          <p:nvPr/>
        </p:nvGraphicFramePr>
        <p:xfrm>
          <a:off x="843338" y="1838949"/>
          <a:ext cx="10638957" cy="331355"/>
        </p:xfrm>
        <a:graphic>
          <a:graphicData uri="http://schemas.openxmlformats.org/drawingml/2006/table">
            <a:tbl>
              <a:tblPr firstRow="1" bandRow="1">
                <a:tableStyleId>{5C22544A-7EE6-4342-B048-85BDC9FD1C3A}</a:tableStyleId>
              </a:tblPr>
              <a:tblGrid>
                <a:gridCol w="1519851">
                  <a:extLst>
                    <a:ext uri="{9D8B030D-6E8A-4147-A177-3AD203B41FA5}">
                      <a16:colId xmlns:a16="http://schemas.microsoft.com/office/drawing/2014/main" val="1792560858"/>
                    </a:ext>
                  </a:extLst>
                </a:gridCol>
                <a:gridCol w="1519851">
                  <a:extLst>
                    <a:ext uri="{9D8B030D-6E8A-4147-A177-3AD203B41FA5}">
                      <a16:colId xmlns:a16="http://schemas.microsoft.com/office/drawing/2014/main" val="1018684073"/>
                    </a:ext>
                  </a:extLst>
                </a:gridCol>
                <a:gridCol w="1519851">
                  <a:extLst>
                    <a:ext uri="{9D8B030D-6E8A-4147-A177-3AD203B41FA5}">
                      <a16:colId xmlns:a16="http://schemas.microsoft.com/office/drawing/2014/main" val="2043413708"/>
                    </a:ext>
                  </a:extLst>
                </a:gridCol>
                <a:gridCol w="1519851">
                  <a:extLst>
                    <a:ext uri="{9D8B030D-6E8A-4147-A177-3AD203B41FA5}">
                      <a16:colId xmlns:a16="http://schemas.microsoft.com/office/drawing/2014/main" val="4287254088"/>
                    </a:ext>
                  </a:extLst>
                </a:gridCol>
                <a:gridCol w="1519851">
                  <a:extLst>
                    <a:ext uri="{9D8B030D-6E8A-4147-A177-3AD203B41FA5}">
                      <a16:colId xmlns:a16="http://schemas.microsoft.com/office/drawing/2014/main" val="735562846"/>
                    </a:ext>
                  </a:extLst>
                </a:gridCol>
                <a:gridCol w="1519851">
                  <a:extLst>
                    <a:ext uri="{9D8B030D-6E8A-4147-A177-3AD203B41FA5}">
                      <a16:colId xmlns:a16="http://schemas.microsoft.com/office/drawing/2014/main" val="2612603165"/>
                    </a:ext>
                  </a:extLst>
                </a:gridCol>
                <a:gridCol w="1519851">
                  <a:extLst>
                    <a:ext uri="{9D8B030D-6E8A-4147-A177-3AD203B41FA5}">
                      <a16:colId xmlns:a16="http://schemas.microsoft.com/office/drawing/2014/main" val="3104993934"/>
                    </a:ext>
                  </a:extLst>
                </a:gridCol>
              </a:tblGrid>
              <a:tr h="331355">
                <a:tc>
                  <a:txBody>
                    <a:bodyPr/>
                    <a:lstStyle/>
                    <a:p>
                      <a:pPr algn="ctr"/>
                      <a:r>
                        <a:rPr lang="de-CH" sz="1300"/>
                        <a:t>2024</a:t>
                      </a:r>
                    </a:p>
                  </a:txBody>
                  <a:tcPr marT="29720" marB="29720" anchor="ctr">
                    <a:solidFill>
                      <a:schemeClr val="bg2">
                        <a:lumMod val="50000"/>
                      </a:schemeClr>
                    </a:solidFill>
                  </a:tcPr>
                </a:tc>
                <a:tc>
                  <a:txBody>
                    <a:bodyPr/>
                    <a:lstStyle/>
                    <a:p>
                      <a:pPr algn="ctr"/>
                      <a:r>
                        <a:rPr lang="de-CH" sz="1300"/>
                        <a:t>2025</a:t>
                      </a:r>
                    </a:p>
                  </a:txBody>
                  <a:tcPr marT="29720" marB="29720" anchor="ctr">
                    <a:solidFill>
                      <a:schemeClr val="bg2">
                        <a:lumMod val="50000"/>
                      </a:schemeClr>
                    </a:solidFill>
                  </a:tcPr>
                </a:tc>
                <a:tc>
                  <a:txBody>
                    <a:bodyPr/>
                    <a:lstStyle/>
                    <a:p>
                      <a:pPr algn="ctr"/>
                      <a:r>
                        <a:rPr lang="de-CH" sz="1300"/>
                        <a:t>2026</a:t>
                      </a:r>
                    </a:p>
                  </a:txBody>
                  <a:tcPr marT="29720" marB="29720" anchor="ctr">
                    <a:solidFill>
                      <a:schemeClr val="bg2">
                        <a:lumMod val="50000"/>
                      </a:schemeClr>
                    </a:solidFill>
                  </a:tcPr>
                </a:tc>
                <a:tc>
                  <a:txBody>
                    <a:bodyPr/>
                    <a:lstStyle/>
                    <a:p>
                      <a:pPr algn="ctr"/>
                      <a:r>
                        <a:rPr lang="de-CH" sz="1300"/>
                        <a:t>2027</a:t>
                      </a:r>
                    </a:p>
                  </a:txBody>
                  <a:tcPr marT="29720" marB="29720" anchor="ctr">
                    <a:solidFill>
                      <a:schemeClr val="bg2">
                        <a:lumMod val="50000"/>
                      </a:schemeClr>
                    </a:solidFill>
                  </a:tcPr>
                </a:tc>
                <a:tc>
                  <a:txBody>
                    <a:bodyPr/>
                    <a:lstStyle/>
                    <a:p>
                      <a:pPr algn="ctr"/>
                      <a:r>
                        <a:rPr lang="de-CH" sz="1300"/>
                        <a:t>2028</a:t>
                      </a:r>
                    </a:p>
                  </a:txBody>
                  <a:tcPr marT="29720" marB="29720" anchor="ctr">
                    <a:solidFill>
                      <a:schemeClr val="bg2">
                        <a:lumMod val="50000"/>
                      </a:schemeClr>
                    </a:solidFill>
                  </a:tcPr>
                </a:tc>
                <a:tc>
                  <a:txBody>
                    <a:bodyPr/>
                    <a:lstStyle/>
                    <a:p>
                      <a:pPr algn="ctr"/>
                      <a:r>
                        <a:rPr lang="de-CH" sz="1300"/>
                        <a:t>2029</a:t>
                      </a:r>
                    </a:p>
                  </a:txBody>
                  <a:tcPr marT="29720" marB="29720" anchor="ctr">
                    <a:solidFill>
                      <a:schemeClr val="bg2">
                        <a:lumMod val="50000"/>
                      </a:schemeClr>
                    </a:solidFill>
                  </a:tcPr>
                </a:tc>
                <a:tc>
                  <a:txBody>
                    <a:bodyPr/>
                    <a:lstStyle/>
                    <a:p>
                      <a:pPr algn="ctr"/>
                      <a:r>
                        <a:rPr lang="de-CH" sz="1300"/>
                        <a:t>2030</a:t>
                      </a:r>
                    </a:p>
                  </a:txBody>
                  <a:tcPr marT="29720" marB="29720" anchor="ctr">
                    <a:solidFill>
                      <a:schemeClr val="bg2">
                        <a:lumMod val="50000"/>
                      </a:schemeClr>
                    </a:solidFill>
                  </a:tcPr>
                </a:tc>
                <a:extLst>
                  <a:ext uri="{0D108BD9-81ED-4DB2-BD59-A6C34878D82A}">
                    <a16:rowId xmlns:a16="http://schemas.microsoft.com/office/drawing/2014/main" val="4102638057"/>
                  </a:ext>
                </a:extLst>
              </a:tr>
            </a:tbl>
          </a:graphicData>
        </a:graphic>
      </p:graphicFrame>
      <p:sp>
        <p:nvSpPr>
          <p:cNvPr id="27" name="Textfeld 26">
            <a:extLst>
              <a:ext uri="{FF2B5EF4-FFF2-40B4-BE49-F238E27FC236}">
                <a16:creationId xmlns:a16="http://schemas.microsoft.com/office/drawing/2014/main" id="{4C2B4B39-94EC-F6F0-B56A-41A7E314E465}"/>
              </a:ext>
            </a:extLst>
          </p:cNvPr>
          <p:cNvSpPr txBox="1"/>
          <p:nvPr/>
        </p:nvSpPr>
        <p:spPr>
          <a:xfrm>
            <a:off x="5254414" y="4426260"/>
            <a:ext cx="2711958" cy="267459"/>
          </a:xfrm>
          <a:prstGeom prst="rect">
            <a:avLst/>
          </a:prstGeom>
          <a:noFill/>
        </p:spPr>
        <p:txBody>
          <a:bodyPr wrap="square" lIns="0" tIns="0" rIns="0" bIns="0" rtlCol="0">
            <a:noAutofit/>
          </a:bodyPr>
          <a:lstStyle/>
          <a:p>
            <a:pPr lvl="0">
              <a:defRPr/>
            </a:pPr>
            <a:r>
              <a:rPr lang="de-CH" sz="1600" kern="0">
                <a:latin typeface="Arial" panose="020B0604020202020204" pitchFamily="34" charset="0"/>
                <a:cs typeface="Arial" panose="020B0604020202020204" pitchFamily="34" charset="0"/>
              </a:rPr>
              <a:t>-Auftaktveranstaltung</a:t>
            </a:r>
            <a:endParaRPr lang="de-CH" sz="1600">
              <a:latin typeface="Arial" panose="020B0604020202020204" pitchFamily="34" charset="0"/>
              <a:cs typeface="Arial" panose="020B0604020202020204" pitchFamily="34" charset="0"/>
            </a:endParaRPr>
          </a:p>
        </p:txBody>
      </p:sp>
      <p:sp>
        <p:nvSpPr>
          <p:cNvPr id="28" name="Rechteck 27">
            <a:extLst>
              <a:ext uri="{FF2B5EF4-FFF2-40B4-BE49-F238E27FC236}">
                <a16:creationId xmlns:a16="http://schemas.microsoft.com/office/drawing/2014/main" id="{7572F48D-1FEF-DD75-354D-5A347C96BBF2}"/>
              </a:ext>
            </a:extLst>
          </p:cNvPr>
          <p:cNvSpPr/>
          <p:nvPr/>
        </p:nvSpPr>
        <p:spPr>
          <a:xfrm>
            <a:off x="897641" y="2448602"/>
            <a:ext cx="1444365" cy="1389628"/>
          </a:xfrm>
          <a:prstGeom prst="rect">
            <a:avLst/>
          </a:prstGeom>
          <a:solidFill>
            <a:schemeClr val="accent3">
              <a:lumMod val="75000"/>
            </a:schemeClr>
          </a:solidFill>
          <a:ln w="12700" cap="flat" cmpd="sng" algn="ctr">
            <a:solidFill>
              <a:schemeClr val="accent3">
                <a:lumMod val="75000"/>
              </a:schemeClr>
            </a:solidFill>
            <a:prstDash val="solid"/>
            <a:miter lim="800000"/>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de-CH" sz="1600" kern="0">
                <a:solidFill>
                  <a:schemeClr val="bg1"/>
                </a:solidFill>
                <a:latin typeface="Arial" panose="020B0604020202020204" pitchFamily="34" charset="0"/>
                <a:cs typeface="Arial" panose="020B0604020202020204" pitchFamily="34" charset="0"/>
              </a:rPr>
              <a:t>Machbarkeits-studie</a:t>
            </a:r>
            <a:endParaRPr kumimoji="0" lang="de-CH" sz="1600" b="0" i="0" u="none" strike="noStrike" kern="0" cap="none" spc="0" normalizeH="0" baseline="0" noProof="0">
              <a:ln>
                <a:noFill/>
              </a:ln>
              <a:solidFill>
                <a:schemeClr val="bg1"/>
              </a:solidFill>
              <a:effectLst/>
              <a:uLnTx/>
              <a:uFillTx/>
              <a:latin typeface="Arial" panose="020B0604020202020204" pitchFamily="34" charset="0"/>
              <a:cs typeface="Arial" panose="020B0604020202020204" pitchFamily="34" charset="0"/>
            </a:endParaRPr>
          </a:p>
        </p:txBody>
      </p:sp>
      <p:cxnSp>
        <p:nvCxnSpPr>
          <p:cNvPr id="30" name="Gerader Verbinder 29">
            <a:extLst>
              <a:ext uri="{FF2B5EF4-FFF2-40B4-BE49-F238E27FC236}">
                <a16:creationId xmlns:a16="http://schemas.microsoft.com/office/drawing/2014/main" id="{D839DCE5-9D96-939B-0013-F6EC7E4C8E70}"/>
              </a:ext>
            </a:extLst>
          </p:cNvPr>
          <p:cNvCxnSpPr>
            <a:cxnSpLocks/>
          </p:cNvCxnSpPr>
          <p:nvPr/>
        </p:nvCxnSpPr>
        <p:spPr>
          <a:xfrm flipV="1">
            <a:off x="8420515" y="2639154"/>
            <a:ext cx="0" cy="130421"/>
          </a:xfrm>
          <a:prstGeom prst="line">
            <a:avLst/>
          </a:prstGeom>
          <a:noFill/>
          <a:ln w="6350" cap="flat" cmpd="sng" algn="ctr">
            <a:solidFill>
              <a:schemeClr val="accent2">
                <a:lumMod val="20000"/>
                <a:lumOff val="80000"/>
              </a:schemeClr>
            </a:solidFill>
            <a:prstDash val="solid"/>
            <a:miter lim="800000"/>
          </a:ln>
          <a:effectLst/>
        </p:spPr>
      </p:cxnSp>
      <p:sp>
        <p:nvSpPr>
          <p:cNvPr id="38" name="Datumsplatzhalter 37">
            <a:extLst>
              <a:ext uri="{FF2B5EF4-FFF2-40B4-BE49-F238E27FC236}">
                <a16:creationId xmlns:a16="http://schemas.microsoft.com/office/drawing/2014/main" id="{7B4BA120-9D8F-39DE-F015-06CEAD47D4F7}"/>
              </a:ext>
            </a:extLst>
          </p:cNvPr>
          <p:cNvSpPr>
            <a:spLocks noGrp="1"/>
          </p:cNvSpPr>
          <p:nvPr>
            <p:ph type="dt" sz="half" idx="10"/>
          </p:nvPr>
        </p:nvSpPr>
        <p:spPr/>
        <p:txBody>
          <a:bodyPr/>
          <a:lstStyle/>
          <a:p>
            <a:r>
              <a:rPr lang="de-DE" noProof="0"/>
              <a:t>21.04.2026</a:t>
            </a:r>
            <a:endParaRPr lang="de-CH" noProof="0"/>
          </a:p>
        </p:txBody>
      </p:sp>
      <p:sp>
        <p:nvSpPr>
          <p:cNvPr id="39" name="Fußzeilenplatzhalter 38">
            <a:extLst>
              <a:ext uri="{FF2B5EF4-FFF2-40B4-BE49-F238E27FC236}">
                <a16:creationId xmlns:a16="http://schemas.microsoft.com/office/drawing/2014/main" id="{5249DA8E-FCA8-F399-969A-B5CB5196997B}"/>
              </a:ext>
            </a:extLst>
          </p:cNvPr>
          <p:cNvSpPr>
            <a:spLocks noGrp="1"/>
          </p:cNvSpPr>
          <p:nvPr>
            <p:ph type="ftr" sz="quarter" idx="11"/>
          </p:nvPr>
        </p:nvSpPr>
        <p:spPr/>
        <p:txBody>
          <a:bodyPr/>
          <a:lstStyle/>
          <a:p>
            <a:endParaRPr lang="de-CH"/>
          </a:p>
        </p:txBody>
      </p:sp>
      <p:sp>
        <p:nvSpPr>
          <p:cNvPr id="33" name="Foliennummernplatzhalter 32">
            <a:extLst>
              <a:ext uri="{FF2B5EF4-FFF2-40B4-BE49-F238E27FC236}">
                <a16:creationId xmlns:a16="http://schemas.microsoft.com/office/drawing/2014/main" id="{DA210701-8D1A-2D75-3FC5-6CEFF8DDA5AB}"/>
              </a:ext>
            </a:extLst>
          </p:cNvPr>
          <p:cNvSpPr>
            <a:spLocks noGrp="1"/>
          </p:cNvSpPr>
          <p:nvPr>
            <p:ph type="sldNum" sz="quarter" idx="12"/>
          </p:nvPr>
        </p:nvSpPr>
        <p:spPr/>
        <p:txBody>
          <a:bodyPr/>
          <a:lstStyle/>
          <a:p>
            <a:fld id="{DDEDEB93-9EE4-4463-88AB-DBF02166A2A4}" type="slidenum">
              <a:rPr lang="de-CH" noProof="0" smtClean="0"/>
              <a:pPr/>
              <a:t>11</a:t>
            </a:fld>
            <a:endParaRPr lang="de-CH" noProof="0"/>
          </a:p>
        </p:txBody>
      </p:sp>
      <p:pic>
        <p:nvPicPr>
          <p:cNvPr id="40" name="Grafik 39">
            <a:extLst>
              <a:ext uri="{FF2B5EF4-FFF2-40B4-BE49-F238E27FC236}">
                <a16:creationId xmlns:a16="http://schemas.microsoft.com/office/drawing/2014/main" id="{C614AC14-3474-4B18-141D-DC57E9D7768E}"/>
              </a:ext>
            </a:extLst>
          </p:cNvPr>
          <p:cNvPicPr>
            <a:picLocks noChangeAspect="1"/>
          </p:cNvPicPr>
          <p:nvPr/>
        </p:nvPicPr>
        <p:blipFill>
          <a:blip r:embed="rId3"/>
          <a:stretch>
            <a:fillRect/>
          </a:stretch>
        </p:blipFill>
        <p:spPr>
          <a:xfrm>
            <a:off x="10273486" y="139218"/>
            <a:ext cx="1768378" cy="1250004"/>
          </a:xfrm>
          <a:prstGeom prst="rect">
            <a:avLst/>
          </a:prstGeom>
        </p:spPr>
      </p:pic>
      <p:cxnSp>
        <p:nvCxnSpPr>
          <p:cNvPr id="46" name="Gerader Verbinder 45">
            <a:extLst>
              <a:ext uri="{FF2B5EF4-FFF2-40B4-BE49-F238E27FC236}">
                <a16:creationId xmlns:a16="http://schemas.microsoft.com/office/drawing/2014/main" id="{5A637A49-C801-7ECD-597E-E74085B3C453}"/>
              </a:ext>
            </a:extLst>
          </p:cNvPr>
          <p:cNvCxnSpPr>
            <a:cxnSpLocks/>
          </p:cNvCxnSpPr>
          <p:nvPr/>
        </p:nvCxnSpPr>
        <p:spPr>
          <a:xfrm>
            <a:off x="5254414" y="4249336"/>
            <a:ext cx="0" cy="2063745"/>
          </a:xfrm>
          <a:prstGeom prst="line">
            <a:avLst/>
          </a:prstGeom>
        </p:spPr>
        <p:style>
          <a:lnRef idx="2">
            <a:schemeClr val="accent3"/>
          </a:lnRef>
          <a:fillRef idx="0">
            <a:schemeClr val="accent3"/>
          </a:fillRef>
          <a:effectRef idx="1">
            <a:schemeClr val="accent3"/>
          </a:effectRef>
          <a:fontRef idx="minor">
            <a:schemeClr val="tx1"/>
          </a:fontRef>
        </p:style>
      </p:cxnSp>
      <p:sp>
        <p:nvSpPr>
          <p:cNvPr id="48" name="Textfeld 47">
            <a:extLst>
              <a:ext uri="{FF2B5EF4-FFF2-40B4-BE49-F238E27FC236}">
                <a16:creationId xmlns:a16="http://schemas.microsoft.com/office/drawing/2014/main" id="{7FD12450-D228-ED99-AD62-D9F7C3FE2FCC}"/>
              </a:ext>
            </a:extLst>
          </p:cNvPr>
          <p:cNvSpPr txBox="1"/>
          <p:nvPr/>
        </p:nvSpPr>
        <p:spPr>
          <a:xfrm>
            <a:off x="5254414" y="4770404"/>
            <a:ext cx="4372525" cy="267459"/>
          </a:xfrm>
          <a:prstGeom prst="rect">
            <a:avLst/>
          </a:prstGeom>
          <a:noFill/>
        </p:spPr>
        <p:txBody>
          <a:bodyPr wrap="square" lIns="0" tIns="0" rIns="0" bIns="0" rtlCol="0">
            <a:noAutofit/>
          </a:bodyPr>
          <a:lstStyle/>
          <a:p>
            <a:pPr>
              <a:defRPr/>
            </a:pPr>
            <a:r>
              <a:rPr lang="de-CH" sz="1600" kern="0">
                <a:latin typeface="Arial" panose="020B0604020202020204" pitchFamily="34" charset="0"/>
                <a:cs typeface="Arial" panose="020B0604020202020204" pitchFamily="34" charset="0"/>
              </a:rPr>
              <a:t>- Mitwirkungsverfahren (Art. 30)</a:t>
            </a:r>
          </a:p>
          <a:p>
            <a:pPr lvl="0">
              <a:defRPr/>
            </a:pPr>
            <a:endParaRPr lang="de-CH" sz="1600">
              <a:latin typeface="Arial" panose="020B0604020202020204" pitchFamily="34" charset="0"/>
              <a:cs typeface="Arial" panose="020B0604020202020204" pitchFamily="34" charset="0"/>
            </a:endParaRPr>
          </a:p>
        </p:txBody>
      </p:sp>
      <p:sp>
        <p:nvSpPr>
          <p:cNvPr id="49" name="Textfeld 48">
            <a:extLst>
              <a:ext uri="{FF2B5EF4-FFF2-40B4-BE49-F238E27FC236}">
                <a16:creationId xmlns:a16="http://schemas.microsoft.com/office/drawing/2014/main" id="{69E5DCA1-216D-9A4E-5018-E95B1D7E52FA}"/>
              </a:ext>
            </a:extLst>
          </p:cNvPr>
          <p:cNvSpPr txBox="1"/>
          <p:nvPr/>
        </p:nvSpPr>
        <p:spPr>
          <a:xfrm>
            <a:off x="5254413" y="5114548"/>
            <a:ext cx="3356181" cy="267459"/>
          </a:xfrm>
          <a:prstGeom prst="rect">
            <a:avLst/>
          </a:prstGeom>
          <a:noFill/>
        </p:spPr>
        <p:txBody>
          <a:bodyPr wrap="square" lIns="0" tIns="0" rIns="0" bIns="0" rtlCol="0">
            <a:noAutofit/>
          </a:bodyPr>
          <a:lstStyle/>
          <a:p>
            <a:pPr>
              <a:defRPr/>
            </a:pPr>
            <a:r>
              <a:rPr lang="de-CH" sz="1600" kern="0">
                <a:latin typeface="Arial" panose="020B0604020202020204" pitchFamily="34" charset="0"/>
                <a:cs typeface="Arial" panose="020B0604020202020204" pitchFamily="34" charset="0"/>
              </a:rPr>
              <a:t>- Öffentliche Auflage</a:t>
            </a:r>
            <a:endParaRPr lang="de-CH" sz="1600">
              <a:latin typeface="Arial" panose="020B0604020202020204" pitchFamily="34" charset="0"/>
              <a:cs typeface="Arial" panose="020B0604020202020204" pitchFamily="34" charset="0"/>
            </a:endParaRPr>
          </a:p>
        </p:txBody>
      </p:sp>
      <p:sp>
        <p:nvSpPr>
          <p:cNvPr id="50" name="Textfeld 49">
            <a:extLst>
              <a:ext uri="{FF2B5EF4-FFF2-40B4-BE49-F238E27FC236}">
                <a16:creationId xmlns:a16="http://schemas.microsoft.com/office/drawing/2014/main" id="{2EA5DB6A-3F87-B608-4431-01BF936D1F8D}"/>
              </a:ext>
            </a:extLst>
          </p:cNvPr>
          <p:cNvSpPr txBox="1"/>
          <p:nvPr/>
        </p:nvSpPr>
        <p:spPr>
          <a:xfrm>
            <a:off x="5254413" y="5458692"/>
            <a:ext cx="3356181" cy="267459"/>
          </a:xfrm>
          <a:prstGeom prst="rect">
            <a:avLst/>
          </a:prstGeom>
          <a:noFill/>
        </p:spPr>
        <p:txBody>
          <a:bodyPr wrap="square" lIns="0" tIns="0" rIns="0" bIns="0" rtlCol="0">
            <a:noAutofit/>
          </a:bodyPr>
          <a:lstStyle/>
          <a:p>
            <a:pPr>
              <a:defRPr/>
            </a:pPr>
            <a:r>
              <a:rPr lang="de-CH" sz="1600" kern="0">
                <a:latin typeface="Arial" panose="020B0604020202020204" pitchFamily="34" charset="0"/>
                <a:cs typeface="Arial" panose="020B0604020202020204" pitchFamily="34" charset="0"/>
              </a:rPr>
              <a:t>- Verabschiedung im Stadtrat</a:t>
            </a:r>
          </a:p>
          <a:p>
            <a:pPr>
              <a:defRPr/>
            </a:pPr>
            <a:endParaRPr lang="de-CH" sz="1600">
              <a:latin typeface="Arial" panose="020B0604020202020204" pitchFamily="34" charset="0"/>
              <a:cs typeface="Arial" panose="020B0604020202020204" pitchFamily="34" charset="0"/>
            </a:endParaRPr>
          </a:p>
        </p:txBody>
      </p:sp>
      <p:sp>
        <p:nvSpPr>
          <p:cNvPr id="51" name="Textfeld 50">
            <a:extLst>
              <a:ext uri="{FF2B5EF4-FFF2-40B4-BE49-F238E27FC236}">
                <a16:creationId xmlns:a16="http://schemas.microsoft.com/office/drawing/2014/main" id="{9A4D0E42-2A12-FA3D-DA39-BFE051C98577}"/>
              </a:ext>
            </a:extLst>
          </p:cNvPr>
          <p:cNvSpPr txBox="1"/>
          <p:nvPr/>
        </p:nvSpPr>
        <p:spPr>
          <a:xfrm>
            <a:off x="5254413" y="5802836"/>
            <a:ext cx="3356181" cy="267459"/>
          </a:xfrm>
          <a:prstGeom prst="rect">
            <a:avLst/>
          </a:prstGeom>
          <a:noFill/>
        </p:spPr>
        <p:txBody>
          <a:bodyPr wrap="square" lIns="0" tIns="0" rIns="0" bIns="0" rtlCol="0">
            <a:noAutofit/>
          </a:bodyPr>
          <a:lstStyle/>
          <a:p>
            <a:pPr>
              <a:defRPr/>
            </a:pPr>
            <a:r>
              <a:rPr lang="de-CH" sz="1600" kern="0">
                <a:latin typeface="Arial" panose="020B0604020202020204" pitchFamily="34" charset="0"/>
                <a:cs typeface="Arial" panose="020B0604020202020204" pitchFamily="34" charset="0"/>
              </a:rPr>
              <a:t>- Beratung im Parlament</a:t>
            </a:r>
          </a:p>
          <a:p>
            <a:pPr>
              <a:defRPr/>
            </a:pPr>
            <a:endParaRPr lang="de-CH" sz="1600" kern="0">
              <a:latin typeface="Arial" panose="020B0604020202020204" pitchFamily="34" charset="0"/>
              <a:cs typeface="Arial" panose="020B0604020202020204" pitchFamily="34" charset="0"/>
            </a:endParaRPr>
          </a:p>
          <a:p>
            <a:pPr>
              <a:defRPr/>
            </a:pPr>
            <a:endParaRPr lang="de-CH" sz="1600">
              <a:latin typeface="Arial" panose="020B0604020202020204" pitchFamily="34" charset="0"/>
              <a:cs typeface="Arial" panose="020B0604020202020204" pitchFamily="34" charset="0"/>
            </a:endParaRPr>
          </a:p>
        </p:txBody>
      </p:sp>
      <p:sp>
        <p:nvSpPr>
          <p:cNvPr id="52" name="Textfeld 51">
            <a:extLst>
              <a:ext uri="{FF2B5EF4-FFF2-40B4-BE49-F238E27FC236}">
                <a16:creationId xmlns:a16="http://schemas.microsoft.com/office/drawing/2014/main" id="{C017E8E1-48B2-9F2D-0264-349D7A9710C3}"/>
              </a:ext>
            </a:extLst>
          </p:cNvPr>
          <p:cNvSpPr txBox="1"/>
          <p:nvPr/>
        </p:nvSpPr>
        <p:spPr>
          <a:xfrm>
            <a:off x="5254413" y="6146980"/>
            <a:ext cx="3356181" cy="267459"/>
          </a:xfrm>
          <a:prstGeom prst="rect">
            <a:avLst/>
          </a:prstGeom>
          <a:noFill/>
        </p:spPr>
        <p:txBody>
          <a:bodyPr wrap="square" lIns="0" tIns="0" rIns="0" bIns="0" rtlCol="0">
            <a:noAutofit/>
          </a:bodyPr>
          <a:lstStyle/>
          <a:p>
            <a:pPr>
              <a:defRPr/>
            </a:pPr>
            <a:r>
              <a:rPr lang="de-CH" sz="1600" kern="0">
                <a:latin typeface="Arial" panose="020B0604020202020204" pitchFamily="34" charset="0"/>
                <a:cs typeface="Arial" panose="020B0604020202020204" pitchFamily="34" charset="0"/>
              </a:rPr>
              <a:t>- Inkraftsetzung Stadtrat</a:t>
            </a:r>
          </a:p>
          <a:p>
            <a:pPr>
              <a:defRPr/>
            </a:pPr>
            <a:endParaRPr lang="de-CH" sz="1600">
              <a:latin typeface="Arial" panose="020B0604020202020204" pitchFamily="34" charset="0"/>
              <a:cs typeface="Arial" panose="020B0604020202020204" pitchFamily="34" charset="0"/>
            </a:endParaRPr>
          </a:p>
        </p:txBody>
      </p:sp>
      <p:cxnSp>
        <p:nvCxnSpPr>
          <p:cNvPr id="9" name="Gerader Verbinder 8">
            <a:extLst>
              <a:ext uri="{FF2B5EF4-FFF2-40B4-BE49-F238E27FC236}">
                <a16:creationId xmlns:a16="http://schemas.microsoft.com/office/drawing/2014/main" id="{76DA693A-B92C-0646-74DC-87976BA2B463}"/>
              </a:ext>
            </a:extLst>
          </p:cNvPr>
          <p:cNvCxnSpPr>
            <a:cxnSpLocks/>
          </p:cNvCxnSpPr>
          <p:nvPr/>
        </p:nvCxnSpPr>
        <p:spPr>
          <a:xfrm flipV="1">
            <a:off x="4423410" y="1085850"/>
            <a:ext cx="0" cy="1211580"/>
          </a:xfrm>
          <a:prstGeom prst="line">
            <a:avLst/>
          </a:prstGeom>
        </p:spPr>
        <p:style>
          <a:lnRef idx="2">
            <a:schemeClr val="accent2"/>
          </a:lnRef>
          <a:fillRef idx="0">
            <a:schemeClr val="accent2"/>
          </a:fillRef>
          <a:effectRef idx="1">
            <a:schemeClr val="accent2"/>
          </a:effectRef>
          <a:fontRef idx="minor">
            <a:schemeClr val="tx1"/>
          </a:fontRef>
        </p:style>
      </p:cxnSp>
      <p:sp>
        <p:nvSpPr>
          <p:cNvPr id="15" name="Textfeld 14">
            <a:extLst>
              <a:ext uri="{FF2B5EF4-FFF2-40B4-BE49-F238E27FC236}">
                <a16:creationId xmlns:a16="http://schemas.microsoft.com/office/drawing/2014/main" id="{666F2D15-ADB7-C5E0-5A12-902D26576100}"/>
              </a:ext>
            </a:extLst>
          </p:cNvPr>
          <p:cNvSpPr txBox="1"/>
          <p:nvPr/>
        </p:nvSpPr>
        <p:spPr>
          <a:xfrm>
            <a:off x="4423410" y="1085850"/>
            <a:ext cx="4357218" cy="369332"/>
          </a:xfrm>
          <a:prstGeom prst="rect">
            <a:avLst/>
          </a:prstGeom>
          <a:noFill/>
        </p:spPr>
        <p:txBody>
          <a:bodyPr wrap="none" rtlCol="0">
            <a:spAutoFit/>
          </a:bodyPr>
          <a:lstStyle/>
          <a:p>
            <a:r>
              <a:rPr lang="de-CH">
                <a:solidFill>
                  <a:srgbClr val="FF6600"/>
                </a:solidFill>
              </a:rPr>
              <a:t>Öffentliche Veranstaltung vom 22.06.2026</a:t>
            </a:r>
          </a:p>
        </p:txBody>
      </p:sp>
    </p:spTree>
    <p:extLst>
      <p:ext uri="{BB962C8B-B14F-4D97-AF65-F5344CB8AC3E}">
        <p14:creationId xmlns:p14="http://schemas.microsoft.com/office/powerpoint/2010/main" val="8673999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540ECBF-9A9F-F628-0202-12D25D27DEE7}"/>
              </a:ext>
            </a:extLst>
          </p:cNvPr>
          <p:cNvSpPr>
            <a:spLocks noGrp="1"/>
          </p:cNvSpPr>
          <p:nvPr>
            <p:ph type="title"/>
          </p:nvPr>
        </p:nvSpPr>
        <p:spPr/>
        <p:txBody>
          <a:bodyPr anchor="t"/>
          <a:lstStyle/>
          <a:p>
            <a:r>
              <a:rPr lang="de-CH" sz="2400" b="1" dirty="0">
                <a:solidFill>
                  <a:schemeClr val="accent6">
                    <a:lumMod val="50000"/>
                  </a:schemeClr>
                </a:solidFill>
                <a:latin typeface="Arial" panose="020B0604020202020204" pitchFamily="34" charset="0"/>
                <a:cs typeface="Arial" panose="020B0604020202020204" pitchFamily="34" charset="0"/>
              </a:rPr>
              <a:t>Zonenplanverfahren</a:t>
            </a:r>
          </a:p>
        </p:txBody>
      </p:sp>
      <p:pic>
        <p:nvPicPr>
          <p:cNvPr id="5" name="Grafik 4">
            <a:extLst>
              <a:ext uri="{FF2B5EF4-FFF2-40B4-BE49-F238E27FC236}">
                <a16:creationId xmlns:a16="http://schemas.microsoft.com/office/drawing/2014/main" id="{A2CA8E75-38C9-4D7D-B48D-41F41B1C43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455" y="1866541"/>
            <a:ext cx="3632187" cy="3458493"/>
          </a:xfrm>
          <a:prstGeom prst="rect">
            <a:avLst/>
          </a:prstGeom>
        </p:spPr>
      </p:pic>
      <p:pic>
        <p:nvPicPr>
          <p:cNvPr id="7" name="Grafik 6">
            <a:extLst>
              <a:ext uri="{FF2B5EF4-FFF2-40B4-BE49-F238E27FC236}">
                <a16:creationId xmlns:a16="http://schemas.microsoft.com/office/drawing/2014/main" id="{CEF8C881-2E56-0E40-3F3F-31FCE314D1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69446" y="1866541"/>
            <a:ext cx="3632186" cy="3458493"/>
          </a:xfrm>
          <a:prstGeom prst="rect">
            <a:avLst/>
          </a:prstGeom>
        </p:spPr>
      </p:pic>
      <p:sp>
        <p:nvSpPr>
          <p:cNvPr id="4" name="Datumsplatzhalter 3">
            <a:extLst>
              <a:ext uri="{FF2B5EF4-FFF2-40B4-BE49-F238E27FC236}">
                <a16:creationId xmlns:a16="http://schemas.microsoft.com/office/drawing/2014/main" id="{F6D1C5C3-5FC8-1A12-9738-D945AD3116EB}"/>
              </a:ext>
            </a:extLst>
          </p:cNvPr>
          <p:cNvSpPr>
            <a:spLocks noGrp="1"/>
          </p:cNvSpPr>
          <p:nvPr>
            <p:ph type="dt" sz="half" idx="10"/>
          </p:nvPr>
        </p:nvSpPr>
        <p:spPr/>
        <p:txBody>
          <a:bodyPr/>
          <a:lstStyle/>
          <a:p>
            <a:r>
              <a:rPr lang="de-DE" noProof="0"/>
              <a:t>21.04.2026</a:t>
            </a:r>
            <a:endParaRPr lang="de-CH" noProof="0"/>
          </a:p>
        </p:txBody>
      </p:sp>
      <p:sp>
        <p:nvSpPr>
          <p:cNvPr id="6" name="Fußzeilenplatzhalter 5">
            <a:extLst>
              <a:ext uri="{FF2B5EF4-FFF2-40B4-BE49-F238E27FC236}">
                <a16:creationId xmlns:a16="http://schemas.microsoft.com/office/drawing/2014/main" id="{31D71243-548C-57AF-835F-69BA13D9DC67}"/>
              </a:ext>
            </a:extLst>
          </p:cNvPr>
          <p:cNvSpPr>
            <a:spLocks noGrp="1"/>
          </p:cNvSpPr>
          <p:nvPr>
            <p:ph type="ftr" sz="quarter" idx="11"/>
          </p:nvPr>
        </p:nvSpPr>
        <p:spPr/>
        <p:txBody>
          <a:bodyPr/>
          <a:lstStyle/>
          <a:p>
            <a:endParaRPr lang="de-CH" dirty="0"/>
          </a:p>
        </p:txBody>
      </p:sp>
      <p:sp>
        <p:nvSpPr>
          <p:cNvPr id="3" name="Foliennummernplatzhalter 2">
            <a:extLst>
              <a:ext uri="{FF2B5EF4-FFF2-40B4-BE49-F238E27FC236}">
                <a16:creationId xmlns:a16="http://schemas.microsoft.com/office/drawing/2014/main" id="{24A1A54A-3B1B-D95B-750D-6AC97F36725A}"/>
              </a:ext>
            </a:extLst>
          </p:cNvPr>
          <p:cNvSpPr>
            <a:spLocks noGrp="1"/>
          </p:cNvSpPr>
          <p:nvPr>
            <p:ph type="sldNum" sz="quarter" idx="12"/>
          </p:nvPr>
        </p:nvSpPr>
        <p:spPr/>
        <p:txBody>
          <a:bodyPr/>
          <a:lstStyle/>
          <a:p>
            <a:fld id="{DDEDEB93-9EE4-4463-88AB-DBF02166A2A4}" type="slidenum">
              <a:rPr lang="de-CH" noProof="0" smtClean="0"/>
              <a:pPr/>
              <a:t>12</a:t>
            </a:fld>
            <a:endParaRPr lang="de-CH" noProof="0" dirty="0"/>
          </a:p>
        </p:txBody>
      </p:sp>
      <p:pic>
        <p:nvPicPr>
          <p:cNvPr id="8" name="Grafik 7">
            <a:extLst>
              <a:ext uri="{FF2B5EF4-FFF2-40B4-BE49-F238E27FC236}">
                <a16:creationId xmlns:a16="http://schemas.microsoft.com/office/drawing/2014/main" id="{82B501D9-546C-18AB-B337-672D0AC804FA}"/>
              </a:ext>
            </a:extLst>
          </p:cNvPr>
          <p:cNvPicPr>
            <a:picLocks noChangeAspect="1"/>
          </p:cNvPicPr>
          <p:nvPr/>
        </p:nvPicPr>
        <p:blipFill>
          <a:blip r:embed="rId5"/>
          <a:stretch>
            <a:fillRect/>
          </a:stretch>
        </p:blipFill>
        <p:spPr>
          <a:xfrm>
            <a:off x="10273486" y="139218"/>
            <a:ext cx="1768378" cy="1250004"/>
          </a:xfrm>
          <a:prstGeom prst="rect">
            <a:avLst/>
          </a:prstGeom>
        </p:spPr>
      </p:pic>
      <p:sp>
        <p:nvSpPr>
          <p:cNvPr id="9" name="Pfeil: nach rechts 8">
            <a:extLst>
              <a:ext uri="{FF2B5EF4-FFF2-40B4-BE49-F238E27FC236}">
                <a16:creationId xmlns:a16="http://schemas.microsoft.com/office/drawing/2014/main" id="{13336656-1A8A-5CFB-C700-2635D0CA20B5}"/>
              </a:ext>
            </a:extLst>
          </p:cNvPr>
          <p:cNvSpPr/>
          <p:nvPr/>
        </p:nvSpPr>
        <p:spPr>
          <a:xfrm>
            <a:off x="4112003" y="2456970"/>
            <a:ext cx="316816" cy="1944060"/>
          </a:xfrm>
          <a:prstGeom prst="rightArrow">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de-CH"/>
          </a:p>
        </p:txBody>
      </p:sp>
      <p:sp>
        <p:nvSpPr>
          <p:cNvPr id="10" name="Textfeld 9">
            <a:extLst>
              <a:ext uri="{FF2B5EF4-FFF2-40B4-BE49-F238E27FC236}">
                <a16:creationId xmlns:a16="http://schemas.microsoft.com/office/drawing/2014/main" id="{422DFC9D-7637-2C45-4336-EBC9672622F7}"/>
              </a:ext>
            </a:extLst>
          </p:cNvPr>
          <p:cNvSpPr txBox="1"/>
          <p:nvPr/>
        </p:nvSpPr>
        <p:spPr>
          <a:xfrm>
            <a:off x="7986073" y="1916595"/>
            <a:ext cx="3716710" cy="3724096"/>
          </a:xfrm>
          <a:prstGeom prst="rect">
            <a:avLst/>
          </a:prstGeom>
          <a:noFill/>
        </p:spPr>
        <p:txBody>
          <a:bodyPr wrap="square" rtlCol="0">
            <a:spAutoFit/>
          </a:bodyPr>
          <a:lstStyle/>
          <a:p>
            <a:pPr marL="285750" indent="-285750">
              <a:spcBef>
                <a:spcPts val="600"/>
              </a:spcBef>
              <a:buFont typeface="Arial" panose="020B0604020202020204" pitchFamily="34" charset="0"/>
              <a:buChar char="•"/>
            </a:pPr>
            <a:r>
              <a:rPr lang="de-DE" b="1" dirty="0"/>
              <a:t>Schiesslärm im Schiesstunnel: </a:t>
            </a:r>
            <a:r>
              <a:rPr lang="de-DE" dirty="0"/>
              <a:t>Optimierung der bestehenden Bauzone möglich</a:t>
            </a:r>
          </a:p>
          <a:p>
            <a:pPr marL="285750" indent="-285750">
              <a:spcBef>
                <a:spcPts val="600"/>
              </a:spcBef>
              <a:buFont typeface="Arial" panose="020B0604020202020204" pitchFamily="34" charset="0"/>
              <a:buChar char="•"/>
            </a:pPr>
            <a:r>
              <a:rPr lang="de-DE" b="1" dirty="0"/>
              <a:t>Bauzone: </a:t>
            </a:r>
            <a:r>
              <a:rPr lang="de-DE" dirty="0"/>
              <a:t>Diese wird nicht </a:t>
            </a:r>
            <a:r>
              <a:rPr lang="de-DE" dirty="0" err="1"/>
              <a:t>vergrössert</a:t>
            </a:r>
            <a:endParaRPr lang="de-DE" dirty="0"/>
          </a:p>
          <a:p>
            <a:pPr marL="285750" indent="-285750">
              <a:spcBef>
                <a:spcPts val="600"/>
              </a:spcBef>
              <a:buFont typeface="Arial" panose="020B0604020202020204" pitchFamily="34" charset="0"/>
              <a:buChar char="•"/>
            </a:pPr>
            <a:r>
              <a:rPr lang="de-DE" b="1" dirty="0"/>
              <a:t>Familiengärten: </a:t>
            </a:r>
            <a:r>
              <a:rPr lang="de-DE" dirty="0"/>
              <a:t>Gesicherte Zone durch Umzonung in Grünzone A</a:t>
            </a:r>
          </a:p>
          <a:p>
            <a:pPr marL="285750" indent="-285750">
              <a:spcBef>
                <a:spcPts val="600"/>
              </a:spcBef>
              <a:buFont typeface="Arial" panose="020B0604020202020204" pitchFamily="34" charset="0"/>
              <a:buChar char="•"/>
            </a:pPr>
            <a:r>
              <a:rPr lang="de-DE" b="1" dirty="0"/>
              <a:t>Tennisplätze</a:t>
            </a:r>
            <a:r>
              <a:rPr lang="de-DE" dirty="0"/>
              <a:t>: Neu zonenkonform in Zone für öffentliche Bauten und Anlagen</a:t>
            </a:r>
          </a:p>
          <a:p>
            <a:pPr marL="285750" indent="-285750">
              <a:spcBef>
                <a:spcPts val="600"/>
              </a:spcBef>
              <a:buFont typeface="Arial" panose="020B0604020202020204" pitchFamily="34" charset="0"/>
              <a:buChar char="•"/>
            </a:pPr>
            <a:r>
              <a:rPr lang="de-DE" b="1" dirty="0"/>
              <a:t>Skilift</a:t>
            </a:r>
            <a:r>
              <a:rPr lang="de-DE" dirty="0"/>
              <a:t> bleibt unverändert</a:t>
            </a:r>
            <a:endParaRPr lang="de-CH" dirty="0"/>
          </a:p>
        </p:txBody>
      </p:sp>
    </p:spTree>
    <p:extLst>
      <p:ext uri="{BB962C8B-B14F-4D97-AF65-F5344CB8AC3E}">
        <p14:creationId xmlns:p14="http://schemas.microsoft.com/office/powerpoint/2010/main" val="19395400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2C51E5-F2D0-0F53-9F0D-9FFDC8BAFA8D}"/>
            </a:ext>
          </a:extLst>
        </p:cNvPr>
        <p:cNvGrpSpPr/>
        <p:nvPr/>
      </p:nvGrpSpPr>
      <p:grpSpPr>
        <a:xfrm>
          <a:off x="0" y="0"/>
          <a:ext cx="0" cy="0"/>
          <a:chOff x="0" y="0"/>
          <a:chExt cx="0" cy="0"/>
        </a:xfrm>
      </p:grpSpPr>
      <p:sp>
        <p:nvSpPr>
          <p:cNvPr id="3" name="Inhaltsplatzhalter 2">
            <a:extLst>
              <a:ext uri="{FF2B5EF4-FFF2-40B4-BE49-F238E27FC236}">
                <a16:creationId xmlns:a16="http://schemas.microsoft.com/office/drawing/2014/main" id="{EC828FAC-893A-EF38-3BF1-3FD41D15CA5D}"/>
              </a:ext>
            </a:extLst>
          </p:cNvPr>
          <p:cNvSpPr>
            <a:spLocks noGrp="1"/>
          </p:cNvSpPr>
          <p:nvPr>
            <p:ph idx="1"/>
          </p:nvPr>
        </p:nvSpPr>
        <p:spPr/>
        <p:txBody>
          <a:bodyPr/>
          <a:lstStyle/>
          <a:p>
            <a:pPr marL="0" lvl="1" indent="0">
              <a:spcAft>
                <a:spcPts val="600"/>
              </a:spcAft>
              <a:buNone/>
            </a:pPr>
            <a:r>
              <a:rPr lang="de-CH" sz="3200" b="1" dirty="0">
                <a:solidFill>
                  <a:schemeClr val="accent6">
                    <a:lumMod val="50000"/>
                  </a:schemeClr>
                </a:solidFill>
                <a:latin typeface="Arial" panose="020B0604020202020204" pitchFamily="34" charset="0"/>
                <a:cs typeface="Arial" panose="020B0604020202020204" pitchFamily="34" charset="0"/>
              </a:rPr>
              <a:t>Christian Wick</a:t>
            </a:r>
          </a:p>
          <a:p>
            <a:pPr marL="0" lvl="1" indent="0">
              <a:spcAft>
                <a:spcPts val="600"/>
              </a:spcAft>
              <a:buNone/>
            </a:pPr>
            <a:r>
              <a:rPr lang="de-CH" sz="3200" b="1" dirty="0">
                <a:solidFill>
                  <a:schemeClr val="accent6">
                    <a:lumMod val="50000"/>
                  </a:schemeClr>
                </a:solidFill>
                <a:latin typeface="Arial" panose="020B0604020202020204" pitchFamily="34" charset="0"/>
                <a:cs typeface="Arial" panose="020B0604020202020204" pitchFamily="34" charset="0"/>
              </a:rPr>
              <a:t>Mettler Entwickler AG </a:t>
            </a:r>
          </a:p>
          <a:p>
            <a:pPr marL="0" lvl="1" indent="0">
              <a:spcAft>
                <a:spcPts val="600"/>
              </a:spcAft>
              <a:buNone/>
            </a:pPr>
            <a:endParaRPr lang="de-CH" sz="3200" b="1" dirty="0">
              <a:solidFill>
                <a:schemeClr val="accent6">
                  <a:lumMod val="50000"/>
                </a:schemeClr>
              </a:solidFill>
              <a:latin typeface="Arial" panose="020B0604020202020204" pitchFamily="34" charset="0"/>
              <a:cs typeface="Arial" panose="020B0604020202020204" pitchFamily="34" charset="0"/>
            </a:endParaRPr>
          </a:p>
          <a:p>
            <a:endParaRPr lang="de-CH" dirty="0"/>
          </a:p>
        </p:txBody>
      </p:sp>
      <p:pic>
        <p:nvPicPr>
          <p:cNvPr id="4" name="Grafik 3">
            <a:extLst>
              <a:ext uri="{FF2B5EF4-FFF2-40B4-BE49-F238E27FC236}">
                <a16:creationId xmlns:a16="http://schemas.microsoft.com/office/drawing/2014/main" id="{463D5F07-4007-E64B-7E9C-302B3511B1C2}"/>
              </a:ext>
            </a:extLst>
          </p:cNvPr>
          <p:cNvPicPr>
            <a:picLocks noChangeAspect="1"/>
          </p:cNvPicPr>
          <p:nvPr/>
        </p:nvPicPr>
        <p:blipFill>
          <a:blip r:embed="rId3"/>
          <a:stretch>
            <a:fillRect/>
          </a:stretch>
        </p:blipFill>
        <p:spPr>
          <a:xfrm>
            <a:off x="10273486" y="139218"/>
            <a:ext cx="1768378" cy="1250004"/>
          </a:xfrm>
          <a:prstGeom prst="rect">
            <a:avLst/>
          </a:prstGeom>
        </p:spPr>
      </p:pic>
      <p:sp>
        <p:nvSpPr>
          <p:cNvPr id="5" name="Datumsplatzhalter 4">
            <a:extLst>
              <a:ext uri="{FF2B5EF4-FFF2-40B4-BE49-F238E27FC236}">
                <a16:creationId xmlns:a16="http://schemas.microsoft.com/office/drawing/2014/main" id="{0BDBF80B-1716-801E-27D1-6FD047E47C9B}"/>
              </a:ext>
            </a:extLst>
          </p:cNvPr>
          <p:cNvSpPr>
            <a:spLocks noGrp="1"/>
          </p:cNvSpPr>
          <p:nvPr>
            <p:ph type="dt" sz="half" idx="10"/>
          </p:nvPr>
        </p:nvSpPr>
        <p:spPr/>
        <p:txBody>
          <a:bodyPr/>
          <a:lstStyle/>
          <a:p>
            <a:r>
              <a:rPr lang="de-DE"/>
              <a:t>21.04.2026</a:t>
            </a:r>
            <a:endParaRPr lang="de-CH"/>
          </a:p>
        </p:txBody>
      </p:sp>
      <p:sp>
        <p:nvSpPr>
          <p:cNvPr id="6" name="Fußzeilenplatzhalter 5">
            <a:extLst>
              <a:ext uri="{FF2B5EF4-FFF2-40B4-BE49-F238E27FC236}">
                <a16:creationId xmlns:a16="http://schemas.microsoft.com/office/drawing/2014/main" id="{328E702A-5C83-7085-9A9E-03CFD7D90FF3}"/>
              </a:ext>
            </a:extLst>
          </p:cNvPr>
          <p:cNvSpPr>
            <a:spLocks noGrp="1"/>
          </p:cNvSpPr>
          <p:nvPr>
            <p:ph type="ftr" sz="quarter" idx="11"/>
          </p:nvPr>
        </p:nvSpPr>
        <p:spPr/>
        <p:txBody>
          <a:bodyPr/>
          <a:lstStyle/>
          <a:p>
            <a:endParaRPr lang="de-CH"/>
          </a:p>
        </p:txBody>
      </p:sp>
      <p:sp>
        <p:nvSpPr>
          <p:cNvPr id="2" name="Foliennummernplatzhalter 1">
            <a:extLst>
              <a:ext uri="{FF2B5EF4-FFF2-40B4-BE49-F238E27FC236}">
                <a16:creationId xmlns:a16="http://schemas.microsoft.com/office/drawing/2014/main" id="{9F9B8ED2-D29B-6137-CD02-D5537CF41AA7}"/>
              </a:ext>
            </a:extLst>
          </p:cNvPr>
          <p:cNvSpPr>
            <a:spLocks noGrp="1"/>
          </p:cNvSpPr>
          <p:nvPr>
            <p:ph type="sldNum" sz="quarter" idx="12"/>
          </p:nvPr>
        </p:nvSpPr>
        <p:spPr/>
        <p:txBody>
          <a:bodyPr/>
          <a:lstStyle/>
          <a:p>
            <a:fld id="{128B1E3B-EB4C-4522-AB19-7EAF89C2C705}" type="slidenum">
              <a:rPr lang="de-CH" smtClean="0"/>
              <a:t>13</a:t>
            </a:fld>
            <a:endParaRPr lang="de-CH"/>
          </a:p>
        </p:txBody>
      </p:sp>
    </p:spTree>
    <p:extLst>
      <p:ext uri="{BB962C8B-B14F-4D97-AF65-F5344CB8AC3E}">
        <p14:creationId xmlns:p14="http://schemas.microsoft.com/office/powerpoint/2010/main" val="36815717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CDD35F70-ED74-CFEE-D44C-1D3FAED6C39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938138" y="1916596"/>
            <a:ext cx="6020970" cy="3912382"/>
          </a:xfrm>
          <a:prstGeom prst="rect">
            <a:avLst/>
          </a:prstGeom>
        </p:spPr>
      </p:pic>
      <p:sp>
        <p:nvSpPr>
          <p:cNvPr id="2" name="Titel 1">
            <a:extLst>
              <a:ext uri="{FF2B5EF4-FFF2-40B4-BE49-F238E27FC236}">
                <a16:creationId xmlns:a16="http://schemas.microsoft.com/office/drawing/2014/main" id="{5FEE1CDE-BBB3-24D4-2CB0-73310F6FB7B4}"/>
              </a:ext>
            </a:extLst>
          </p:cNvPr>
          <p:cNvSpPr>
            <a:spLocks noGrp="1"/>
          </p:cNvSpPr>
          <p:nvPr>
            <p:ph type="title"/>
          </p:nvPr>
        </p:nvSpPr>
        <p:spPr/>
        <p:txBody>
          <a:bodyPr>
            <a:normAutofit fontScale="90000"/>
          </a:bodyPr>
          <a:lstStyle/>
          <a:p>
            <a:r>
              <a:rPr lang="de-DE" sz="2400" b="1" dirty="0">
                <a:solidFill>
                  <a:schemeClr val="accent6">
                    <a:lumMod val="50000"/>
                  </a:schemeClr>
                </a:solidFill>
                <a:latin typeface="Arial" panose="020B0604020202020204" pitchFamily="34" charset="0"/>
                <a:cs typeface="Arial" panose="020B0604020202020204" pitchFamily="34" charset="0"/>
              </a:rPr>
              <a:t>Warum wollen wir das Areal «</a:t>
            </a:r>
            <a:r>
              <a:rPr lang="de-DE" sz="2400" b="1" dirty="0" err="1">
                <a:solidFill>
                  <a:schemeClr val="accent6">
                    <a:lumMod val="50000"/>
                  </a:schemeClr>
                </a:solidFill>
                <a:latin typeface="Arial" panose="020B0604020202020204" pitchFamily="34" charset="0"/>
                <a:cs typeface="Arial" panose="020B0604020202020204" pitchFamily="34" charset="0"/>
              </a:rPr>
              <a:t>Weierweid</a:t>
            </a:r>
            <a:r>
              <a:rPr lang="de-DE" sz="2400" b="1" dirty="0">
                <a:solidFill>
                  <a:schemeClr val="accent6">
                    <a:lumMod val="50000"/>
                  </a:schemeClr>
                </a:solidFill>
                <a:latin typeface="Arial" panose="020B0604020202020204" pitchFamily="34" charset="0"/>
                <a:cs typeface="Arial" panose="020B0604020202020204" pitchFamily="34" charset="0"/>
              </a:rPr>
              <a:t>» entwickeln?</a:t>
            </a:r>
            <a:br>
              <a:rPr lang="de-DE" sz="2400" b="1" dirty="0">
                <a:solidFill>
                  <a:schemeClr val="accent6">
                    <a:lumMod val="50000"/>
                  </a:schemeClr>
                </a:solidFill>
                <a:latin typeface="Arial" panose="020B0604020202020204" pitchFamily="34" charset="0"/>
                <a:cs typeface="Arial" panose="020B0604020202020204" pitchFamily="34" charset="0"/>
              </a:rPr>
            </a:br>
            <a:br>
              <a:rPr lang="de-CH" sz="4400" b="1" dirty="0">
                <a:solidFill>
                  <a:schemeClr val="accent6">
                    <a:lumMod val="50000"/>
                  </a:schemeClr>
                </a:solidFill>
                <a:latin typeface="Arial" panose="020B0604020202020204" pitchFamily="34" charset="0"/>
                <a:cs typeface="Arial" panose="020B0604020202020204" pitchFamily="34" charset="0"/>
              </a:rPr>
            </a:br>
            <a:endParaRPr lang="de-CH" dirty="0"/>
          </a:p>
        </p:txBody>
      </p:sp>
      <p:sp>
        <p:nvSpPr>
          <p:cNvPr id="5" name="Textfeld 4">
            <a:extLst>
              <a:ext uri="{FF2B5EF4-FFF2-40B4-BE49-F238E27FC236}">
                <a16:creationId xmlns:a16="http://schemas.microsoft.com/office/drawing/2014/main" id="{27D8A8BF-9DCD-2853-0F61-DA470893B0B1}"/>
              </a:ext>
            </a:extLst>
          </p:cNvPr>
          <p:cNvSpPr txBox="1"/>
          <p:nvPr/>
        </p:nvSpPr>
        <p:spPr>
          <a:xfrm>
            <a:off x="838199" y="1916595"/>
            <a:ext cx="3979689" cy="4093428"/>
          </a:xfrm>
          <a:prstGeom prst="rect">
            <a:avLst/>
          </a:prstGeom>
          <a:noFill/>
        </p:spPr>
        <p:txBody>
          <a:bodyPr wrap="square">
            <a:spAutoFit/>
          </a:bodyPr>
          <a:lstStyle/>
          <a:p>
            <a:r>
              <a:rPr lang="de-CH" dirty="0">
                <a:latin typeface="Arial" panose="020B0604020202020204" pitchFamily="34" charset="0"/>
                <a:cs typeface="Arial" panose="020B0604020202020204" pitchFamily="34" charset="0"/>
              </a:rPr>
              <a:t>Für ein lebenswertes Quartier</a:t>
            </a:r>
          </a:p>
          <a:p>
            <a:endParaRPr lang="de-CH" dirty="0">
              <a:latin typeface="Arial" panose="020B0604020202020204" pitchFamily="34" charset="0"/>
              <a:cs typeface="Arial" panose="020B0604020202020204" pitchFamily="34" charset="0"/>
            </a:endParaRPr>
          </a:p>
          <a:p>
            <a:endParaRPr lang="de-CH" dirty="0">
              <a:latin typeface="Arial" panose="020B0604020202020204" pitchFamily="34" charset="0"/>
              <a:cs typeface="Arial" panose="020B0604020202020204" pitchFamily="34" charset="0"/>
            </a:endParaRPr>
          </a:p>
          <a:p>
            <a:r>
              <a:rPr lang="de-CH" dirty="0">
                <a:latin typeface="Arial" panose="020B0604020202020204" pitchFamily="34" charset="0"/>
                <a:cs typeface="Arial" panose="020B0604020202020204" pitchFamily="34" charset="0"/>
              </a:rPr>
              <a:t>Für eine intelligente Entwicklung</a:t>
            </a:r>
          </a:p>
          <a:p>
            <a:endParaRPr lang="de-CH" dirty="0">
              <a:latin typeface="Arial" panose="020B0604020202020204" pitchFamily="34" charset="0"/>
              <a:cs typeface="Arial" panose="020B0604020202020204" pitchFamily="34" charset="0"/>
            </a:endParaRPr>
          </a:p>
          <a:p>
            <a:endParaRPr lang="de-CH" dirty="0">
              <a:latin typeface="Arial" panose="020B0604020202020204" pitchFamily="34" charset="0"/>
              <a:cs typeface="Arial" panose="020B0604020202020204" pitchFamily="34" charset="0"/>
            </a:endParaRPr>
          </a:p>
          <a:p>
            <a:r>
              <a:rPr lang="de-CH" dirty="0">
                <a:latin typeface="Arial" panose="020B0604020202020204" pitchFamily="34" charset="0"/>
                <a:cs typeface="Arial" panose="020B0604020202020204" pitchFamily="34" charset="0"/>
              </a:rPr>
              <a:t>Für ein ökologisches Areal</a:t>
            </a:r>
          </a:p>
          <a:p>
            <a:endParaRPr lang="de-CH" dirty="0">
              <a:latin typeface="Arial" panose="020B0604020202020204" pitchFamily="34" charset="0"/>
              <a:cs typeface="Arial" panose="020B0604020202020204" pitchFamily="34" charset="0"/>
            </a:endParaRPr>
          </a:p>
          <a:p>
            <a:endParaRPr lang="de-CH" dirty="0">
              <a:latin typeface="Arial" panose="020B0604020202020204" pitchFamily="34" charset="0"/>
              <a:cs typeface="Arial" panose="020B0604020202020204" pitchFamily="34" charset="0"/>
            </a:endParaRPr>
          </a:p>
          <a:p>
            <a:r>
              <a:rPr lang="de-CH" dirty="0">
                <a:latin typeface="Arial" panose="020B0604020202020204" pitchFamily="34" charset="0"/>
                <a:cs typeface="Arial" panose="020B0604020202020204" pitchFamily="34" charset="0"/>
              </a:rPr>
              <a:t>Für einen lebendigen Treffpunkt</a:t>
            </a:r>
          </a:p>
          <a:p>
            <a:endParaRPr lang="de-CH" sz="1600" dirty="0">
              <a:latin typeface="Arial" panose="020B0604020202020204" pitchFamily="34" charset="0"/>
              <a:cs typeface="Arial" panose="020B0604020202020204" pitchFamily="34" charset="0"/>
            </a:endParaRPr>
          </a:p>
          <a:p>
            <a:endParaRPr lang="de-CH" sz="1600" dirty="0">
              <a:latin typeface="Arial" panose="020B0604020202020204" pitchFamily="34" charset="0"/>
              <a:cs typeface="Arial" panose="020B0604020202020204" pitchFamily="34" charset="0"/>
            </a:endParaRPr>
          </a:p>
          <a:p>
            <a:endParaRPr lang="de-CH" sz="1600" dirty="0">
              <a:latin typeface="Arial" panose="020B0604020202020204" pitchFamily="34" charset="0"/>
              <a:cs typeface="Arial" panose="020B0604020202020204" pitchFamily="34" charset="0"/>
            </a:endParaRPr>
          </a:p>
          <a:p>
            <a:endParaRPr lang="de-CH" sz="1600" dirty="0">
              <a:latin typeface="Arial" panose="020B0604020202020204" pitchFamily="34" charset="0"/>
              <a:cs typeface="Arial" panose="020B0604020202020204" pitchFamily="34" charset="0"/>
            </a:endParaRPr>
          </a:p>
          <a:p>
            <a:endParaRPr lang="de-CH" sz="1600" dirty="0">
              <a:latin typeface="Arial" panose="020B0604020202020204" pitchFamily="34" charset="0"/>
              <a:cs typeface="Arial" panose="020B0604020202020204" pitchFamily="34" charset="0"/>
            </a:endParaRPr>
          </a:p>
        </p:txBody>
      </p:sp>
      <p:pic>
        <p:nvPicPr>
          <p:cNvPr id="3" name="Grafik 2">
            <a:extLst>
              <a:ext uri="{FF2B5EF4-FFF2-40B4-BE49-F238E27FC236}">
                <a16:creationId xmlns:a16="http://schemas.microsoft.com/office/drawing/2014/main" id="{E69E3693-7BF4-5803-925C-1D291075750E}"/>
              </a:ext>
            </a:extLst>
          </p:cNvPr>
          <p:cNvPicPr>
            <a:picLocks noChangeAspect="1"/>
          </p:cNvPicPr>
          <p:nvPr/>
        </p:nvPicPr>
        <p:blipFill>
          <a:blip r:embed="rId4"/>
          <a:stretch>
            <a:fillRect/>
          </a:stretch>
        </p:blipFill>
        <p:spPr>
          <a:xfrm>
            <a:off x="10273486" y="139218"/>
            <a:ext cx="1768378" cy="1250004"/>
          </a:xfrm>
          <a:prstGeom prst="rect">
            <a:avLst/>
          </a:prstGeom>
        </p:spPr>
      </p:pic>
      <p:sp>
        <p:nvSpPr>
          <p:cNvPr id="6" name="Ellipse 5">
            <a:extLst>
              <a:ext uri="{FF2B5EF4-FFF2-40B4-BE49-F238E27FC236}">
                <a16:creationId xmlns:a16="http://schemas.microsoft.com/office/drawing/2014/main" id="{A6AB58C0-006E-BA5C-71C2-1D14375A41A7}"/>
              </a:ext>
            </a:extLst>
          </p:cNvPr>
          <p:cNvSpPr/>
          <p:nvPr/>
        </p:nvSpPr>
        <p:spPr>
          <a:xfrm>
            <a:off x="5636763" y="3221531"/>
            <a:ext cx="4264950" cy="2080072"/>
          </a:xfrm>
          <a:prstGeom prst="ellipse">
            <a:avLst/>
          </a:prstGeom>
          <a:noFill/>
          <a:ln w="34925">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7" name="Datumsplatzhalter 6">
            <a:extLst>
              <a:ext uri="{FF2B5EF4-FFF2-40B4-BE49-F238E27FC236}">
                <a16:creationId xmlns:a16="http://schemas.microsoft.com/office/drawing/2014/main" id="{E9657769-5CF1-FC45-271B-77CD14E12E67}"/>
              </a:ext>
            </a:extLst>
          </p:cNvPr>
          <p:cNvSpPr>
            <a:spLocks noGrp="1"/>
          </p:cNvSpPr>
          <p:nvPr>
            <p:ph type="dt" sz="half" idx="10"/>
          </p:nvPr>
        </p:nvSpPr>
        <p:spPr/>
        <p:txBody>
          <a:bodyPr/>
          <a:lstStyle/>
          <a:p>
            <a:r>
              <a:rPr lang="de-DE"/>
              <a:t>21.04.2026</a:t>
            </a:r>
            <a:endParaRPr lang="de-CH"/>
          </a:p>
        </p:txBody>
      </p:sp>
      <p:sp>
        <p:nvSpPr>
          <p:cNvPr id="9" name="Fußzeilenplatzhalter 8">
            <a:extLst>
              <a:ext uri="{FF2B5EF4-FFF2-40B4-BE49-F238E27FC236}">
                <a16:creationId xmlns:a16="http://schemas.microsoft.com/office/drawing/2014/main" id="{95AED9FB-AA7F-174D-C053-C8E828E0088E}"/>
              </a:ext>
            </a:extLst>
          </p:cNvPr>
          <p:cNvSpPr>
            <a:spLocks noGrp="1"/>
          </p:cNvSpPr>
          <p:nvPr>
            <p:ph type="ftr" sz="quarter" idx="11"/>
          </p:nvPr>
        </p:nvSpPr>
        <p:spPr/>
        <p:txBody>
          <a:bodyPr/>
          <a:lstStyle/>
          <a:p>
            <a:endParaRPr lang="de-CH"/>
          </a:p>
        </p:txBody>
      </p:sp>
      <p:sp>
        <p:nvSpPr>
          <p:cNvPr id="4" name="Foliennummernplatzhalter 3">
            <a:extLst>
              <a:ext uri="{FF2B5EF4-FFF2-40B4-BE49-F238E27FC236}">
                <a16:creationId xmlns:a16="http://schemas.microsoft.com/office/drawing/2014/main" id="{49867675-3A70-C6B0-C1A8-8F5D150D980D}"/>
              </a:ext>
            </a:extLst>
          </p:cNvPr>
          <p:cNvSpPr>
            <a:spLocks noGrp="1"/>
          </p:cNvSpPr>
          <p:nvPr>
            <p:ph type="sldNum" sz="quarter" idx="12"/>
          </p:nvPr>
        </p:nvSpPr>
        <p:spPr/>
        <p:txBody>
          <a:bodyPr/>
          <a:lstStyle/>
          <a:p>
            <a:fld id="{128B1E3B-EB4C-4522-AB19-7EAF89C2C705}" type="slidenum">
              <a:rPr lang="de-CH" smtClean="0"/>
              <a:t>14</a:t>
            </a:fld>
            <a:endParaRPr lang="de-CH"/>
          </a:p>
        </p:txBody>
      </p:sp>
      <p:cxnSp>
        <p:nvCxnSpPr>
          <p:cNvPr id="10" name="Gerader Verbinder 9">
            <a:extLst>
              <a:ext uri="{FF2B5EF4-FFF2-40B4-BE49-F238E27FC236}">
                <a16:creationId xmlns:a16="http://schemas.microsoft.com/office/drawing/2014/main" id="{C86093D9-A460-BA4B-280F-4588336D599E}"/>
              </a:ext>
            </a:extLst>
          </p:cNvPr>
          <p:cNvCxnSpPr>
            <a:cxnSpLocks/>
          </p:cNvCxnSpPr>
          <p:nvPr/>
        </p:nvCxnSpPr>
        <p:spPr>
          <a:xfrm>
            <a:off x="946200" y="2353499"/>
            <a:ext cx="2635200" cy="0"/>
          </a:xfrm>
          <a:prstGeom prst="line">
            <a:avLst/>
          </a:prstGeom>
          <a:ln w="66675">
            <a:solidFill>
              <a:schemeClr val="accent2">
                <a:lumMod val="60000"/>
                <a:lumOff val="40000"/>
              </a:schemeClr>
            </a:solidFill>
          </a:ln>
        </p:spPr>
        <p:style>
          <a:lnRef idx="2">
            <a:schemeClr val="accent1"/>
          </a:lnRef>
          <a:fillRef idx="0">
            <a:schemeClr val="accent1"/>
          </a:fillRef>
          <a:effectRef idx="1">
            <a:schemeClr val="accent1"/>
          </a:effectRef>
          <a:fontRef idx="minor">
            <a:schemeClr val="tx1"/>
          </a:fontRef>
        </p:style>
      </p:cxnSp>
      <p:cxnSp>
        <p:nvCxnSpPr>
          <p:cNvPr id="11" name="Gerader Verbinder 10">
            <a:extLst>
              <a:ext uri="{FF2B5EF4-FFF2-40B4-BE49-F238E27FC236}">
                <a16:creationId xmlns:a16="http://schemas.microsoft.com/office/drawing/2014/main" id="{AC4F45E7-54EC-399C-D1E0-8DA94E1B8E02}"/>
              </a:ext>
            </a:extLst>
          </p:cNvPr>
          <p:cNvCxnSpPr>
            <a:cxnSpLocks/>
          </p:cNvCxnSpPr>
          <p:nvPr/>
        </p:nvCxnSpPr>
        <p:spPr>
          <a:xfrm>
            <a:off x="946200" y="3180386"/>
            <a:ext cx="2635200" cy="0"/>
          </a:xfrm>
          <a:prstGeom prst="line">
            <a:avLst/>
          </a:prstGeom>
          <a:ln w="66675">
            <a:solidFill>
              <a:schemeClr val="accent2">
                <a:lumMod val="60000"/>
                <a:lumOff val="40000"/>
              </a:schemeClr>
            </a:solidFill>
          </a:ln>
        </p:spPr>
        <p:style>
          <a:lnRef idx="2">
            <a:schemeClr val="accent1"/>
          </a:lnRef>
          <a:fillRef idx="0">
            <a:schemeClr val="accent1"/>
          </a:fillRef>
          <a:effectRef idx="1">
            <a:schemeClr val="accent1"/>
          </a:effectRef>
          <a:fontRef idx="minor">
            <a:schemeClr val="tx1"/>
          </a:fontRef>
        </p:style>
      </p:cxnSp>
      <p:cxnSp>
        <p:nvCxnSpPr>
          <p:cNvPr id="12" name="Gerader Verbinder 11">
            <a:extLst>
              <a:ext uri="{FF2B5EF4-FFF2-40B4-BE49-F238E27FC236}">
                <a16:creationId xmlns:a16="http://schemas.microsoft.com/office/drawing/2014/main" id="{0F8D5400-6564-1AF7-2A86-613AC28B9F33}"/>
              </a:ext>
            </a:extLst>
          </p:cNvPr>
          <p:cNvCxnSpPr>
            <a:cxnSpLocks/>
          </p:cNvCxnSpPr>
          <p:nvPr/>
        </p:nvCxnSpPr>
        <p:spPr>
          <a:xfrm>
            <a:off x="946200" y="4007273"/>
            <a:ext cx="2635200" cy="0"/>
          </a:xfrm>
          <a:prstGeom prst="line">
            <a:avLst/>
          </a:prstGeom>
          <a:ln w="66675">
            <a:solidFill>
              <a:schemeClr val="accent2">
                <a:lumMod val="60000"/>
                <a:lumOff val="40000"/>
              </a:schemeClr>
            </a:solidFill>
          </a:ln>
        </p:spPr>
        <p:style>
          <a:lnRef idx="2">
            <a:schemeClr val="accent1"/>
          </a:lnRef>
          <a:fillRef idx="0">
            <a:schemeClr val="accent1"/>
          </a:fillRef>
          <a:effectRef idx="1">
            <a:schemeClr val="accent1"/>
          </a:effectRef>
          <a:fontRef idx="minor">
            <a:schemeClr val="tx1"/>
          </a:fontRef>
        </p:style>
      </p:cxnSp>
      <p:cxnSp>
        <p:nvCxnSpPr>
          <p:cNvPr id="13" name="Gerader Verbinder 12">
            <a:extLst>
              <a:ext uri="{FF2B5EF4-FFF2-40B4-BE49-F238E27FC236}">
                <a16:creationId xmlns:a16="http://schemas.microsoft.com/office/drawing/2014/main" id="{736FF41E-2217-31D6-66F1-45747ED2C0CC}"/>
              </a:ext>
            </a:extLst>
          </p:cNvPr>
          <p:cNvCxnSpPr>
            <a:cxnSpLocks/>
          </p:cNvCxnSpPr>
          <p:nvPr/>
        </p:nvCxnSpPr>
        <p:spPr>
          <a:xfrm>
            <a:off x="946200" y="4834161"/>
            <a:ext cx="2635200" cy="0"/>
          </a:xfrm>
          <a:prstGeom prst="line">
            <a:avLst/>
          </a:prstGeom>
          <a:ln w="66675">
            <a:solidFill>
              <a:schemeClr val="accent2">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654173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1E6845-11A9-D6BC-F9A2-3180C1AC117B}"/>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39534C1D-A083-BCF1-8EF1-0F0645C3F4ED}"/>
              </a:ext>
            </a:extLst>
          </p:cNvPr>
          <p:cNvSpPr>
            <a:spLocks noGrp="1"/>
          </p:cNvSpPr>
          <p:nvPr>
            <p:ph type="title"/>
          </p:nvPr>
        </p:nvSpPr>
        <p:spPr/>
        <p:txBody>
          <a:bodyPr>
            <a:normAutofit/>
          </a:bodyPr>
          <a:lstStyle/>
          <a:p>
            <a:r>
              <a:rPr lang="de-CH" sz="2400" b="1" dirty="0">
                <a:solidFill>
                  <a:srgbClr val="006600"/>
                </a:solidFill>
                <a:latin typeface="Arial" panose="020B0604020202020204" pitchFamily="34" charset="0"/>
                <a:cs typeface="Arial" panose="020B0604020202020204" pitchFamily="34" charset="0"/>
              </a:rPr>
              <a:t>Wie gehen wir vor?</a:t>
            </a:r>
            <a:endParaRPr lang="de-CH" dirty="0"/>
          </a:p>
        </p:txBody>
      </p:sp>
      <p:sp>
        <p:nvSpPr>
          <p:cNvPr id="6" name="Datumsplatzhalter 5">
            <a:extLst>
              <a:ext uri="{FF2B5EF4-FFF2-40B4-BE49-F238E27FC236}">
                <a16:creationId xmlns:a16="http://schemas.microsoft.com/office/drawing/2014/main" id="{B85E3D66-D802-0F6C-39C7-EB182B157E1D}"/>
              </a:ext>
            </a:extLst>
          </p:cNvPr>
          <p:cNvSpPr>
            <a:spLocks noGrp="1"/>
          </p:cNvSpPr>
          <p:nvPr>
            <p:ph type="dt" sz="half" idx="14"/>
          </p:nvPr>
        </p:nvSpPr>
        <p:spPr/>
        <p:txBody>
          <a:bodyPr/>
          <a:lstStyle/>
          <a:p>
            <a:r>
              <a:rPr lang="de-DE" noProof="0"/>
              <a:t>21.04.2026</a:t>
            </a:r>
            <a:endParaRPr lang="de-CH" noProof="0"/>
          </a:p>
        </p:txBody>
      </p:sp>
      <p:sp>
        <p:nvSpPr>
          <p:cNvPr id="8" name="Fußzeilenplatzhalter 7">
            <a:extLst>
              <a:ext uri="{FF2B5EF4-FFF2-40B4-BE49-F238E27FC236}">
                <a16:creationId xmlns:a16="http://schemas.microsoft.com/office/drawing/2014/main" id="{FA1229CF-95D6-E87E-F5F6-530F52F7CFC6}"/>
              </a:ext>
            </a:extLst>
          </p:cNvPr>
          <p:cNvSpPr>
            <a:spLocks noGrp="1"/>
          </p:cNvSpPr>
          <p:nvPr>
            <p:ph type="ftr" sz="quarter" idx="15"/>
          </p:nvPr>
        </p:nvSpPr>
        <p:spPr/>
        <p:txBody>
          <a:bodyPr/>
          <a:lstStyle/>
          <a:p>
            <a:endParaRPr lang="de-CH" dirty="0"/>
          </a:p>
        </p:txBody>
      </p:sp>
      <p:sp>
        <p:nvSpPr>
          <p:cNvPr id="4" name="Foliennummernplatzhalter 3">
            <a:extLst>
              <a:ext uri="{FF2B5EF4-FFF2-40B4-BE49-F238E27FC236}">
                <a16:creationId xmlns:a16="http://schemas.microsoft.com/office/drawing/2014/main" id="{A0B6E0BD-6180-8A01-4DB0-7E9AE70E4ED9}"/>
              </a:ext>
            </a:extLst>
          </p:cNvPr>
          <p:cNvSpPr>
            <a:spLocks noGrp="1"/>
          </p:cNvSpPr>
          <p:nvPr>
            <p:ph type="sldNum" sz="quarter" idx="16"/>
          </p:nvPr>
        </p:nvSpPr>
        <p:spPr/>
        <p:txBody>
          <a:bodyPr/>
          <a:lstStyle/>
          <a:p>
            <a:fld id="{DDEDEB93-9EE4-4463-88AB-DBF02166A2A4}" type="slidenum">
              <a:rPr lang="de-CH" noProof="0" smtClean="0"/>
              <a:pPr/>
              <a:t>15</a:t>
            </a:fld>
            <a:endParaRPr lang="de-CH" noProof="0"/>
          </a:p>
        </p:txBody>
      </p:sp>
      <p:pic>
        <p:nvPicPr>
          <p:cNvPr id="3" name="Grafik 2">
            <a:extLst>
              <a:ext uri="{FF2B5EF4-FFF2-40B4-BE49-F238E27FC236}">
                <a16:creationId xmlns:a16="http://schemas.microsoft.com/office/drawing/2014/main" id="{584F8B07-6F7A-982B-5AFA-D46E22081517}"/>
              </a:ext>
            </a:extLst>
          </p:cNvPr>
          <p:cNvPicPr>
            <a:picLocks noChangeAspect="1"/>
          </p:cNvPicPr>
          <p:nvPr/>
        </p:nvPicPr>
        <p:blipFill>
          <a:blip r:embed="rId3"/>
          <a:stretch>
            <a:fillRect/>
          </a:stretch>
        </p:blipFill>
        <p:spPr>
          <a:xfrm>
            <a:off x="10273486" y="139218"/>
            <a:ext cx="1768378" cy="1250004"/>
          </a:xfrm>
          <a:prstGeom prst="rect">
            <a:avLst/>
          </a:prstGeom>
        </p:spPr>
      </p:pic>
      <p:cxnSp>
        <p:nvCxnSpPr>
          <p:cNvPr id="12" name="Gerader Verbinder 11">
            <a:extLst>
              <a:ext uri="{FF2B5EF4-FFF2-40B4-BE49-F238E27FC236}">
                <a16:creationId xmlns:a16="http://schemas.microsoft.com/office/drawing/2014/main" id="{C7FF9655-7BE1-4AE8-1B6F-42F2F8ABD882}"/>
              </a:ext>
            </a:extLst>
          </p:cNvPr>
          <p:cNvCxnSpPr>
            <a:cxnSpLocks/>
          </p:cNvCxnSpPr>
          <p:nvPr/>
        </p:nvCxnSpPr>
        <p:spPr>
          <a:xfrm>
            <a:off x="969102" y="3233097"/>
            <a:ext cx="10384692" cy="0"/>
          </a:xfrm>
          <a:prstGeom prst="line">
            <a:avLst/>
          </a:prstGeom>
          <a:ln w="66675">
            <a:solidFill>
              <a:schemeClr val="accent2">
                <a:lumMod val="60000"/>
                <a:lumOff val="40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14" name="Ellipse 13">
            <a:extLst>
              <a:ext uri="{FF2B5EF4-FFF2-40B4-BE49-F238E27FC236}">
                <a16:creationId xmlns:a16="http://schemas.microsoft.com/office/drawing/2014/main" id="{05D4F793-A80A-E621-85F4-CC5664FBC702}"/>
              </a:ext>
            </a:extLst>
          </p:cNvPr>
          <p:cNvSpPr/>
          <p:nvPr/>
        </p:nvSpPr>
        <p:spPr>
          <a:xfrm>
            <a:off x="1203562" y="2866235"/>
            <a:ext cx="720000" cy="720000"/>
          </a:xfrm>
          <a:prstGeom prst="ellipse">
            <a:avLst/>
          </a:prstGeom>
          <a:solidFill>
            <a:schemeClr val="bg1"/>
          </a:solidFill>
          <a:ln w="25400">
            <a:solidFill>
              <a:schemeClr val="accent3"/>
            </a:solidFill>
          </a:ln>
        </p:spPr>
        <p:style>
          <a:lnRef idx="2">
            <a:schemeClr val="accent3">
              <a:shade val="15000"/>
            </a:schemeClr>
          </a:lnRef>
          <a:fillRef idx="1">
            <a:schemeClr val="accent3"/>
          </a:fillRef>
          <a:effectRef idx="0">
            <a:schemeClr val="accent3"/>
          </a:effectRef>
          <a:fontRef idx="minor">
            <a:schemeClr val="lt1"/>
          </a:fontRef>
        </p:style>
        <p:txBody>
          <a:bodyPr lIns="36000" rIns="36000" rtlCol="0" anchor="ctr"/>
          <a:lstStyle/>
          <a:p>
            <a:pPr algn="ctr"/>
            <a:r>
              <a:rPr lang="de-CH" sz="1600" dirty="0">
                <a:solidFill>
                  <a:schemeClr val="accent3"/>
                </a:solidFill>
              </a:rPr>
              <a:t>2024</a:t>
            </a:r>
          </a:p>
        </p:txBody>
      </p:sp>
      <p:sp>
        <p:nvSpPr>
          <p:cNvPr id="15" name="Textfeld 14">
            <a:extLst>
              <a:ext uri="{FF2B5EF4-FFF2-40B4-BE49-F238E27FC236}">
                <a16:creationId xmlns:a16="http://schemas.microsoft.com/office/drawing/2014/main" id="{E4B15F6F-E3FE-F4EA-6CE1-0A13E000D0A4}"/>
              </a:ext>
            </a:extLst>
          </p:cNvPr>
          <p:cNvSpPr txBox="1"/>
          <p:nvPr/>
        </p:nvSpPr>
        <p:spPr>
          <a:xfrm>
            <a:off x="838200" y="2037128"/>
            <a:ext cx="2170723" cy="646331"/>
          </a:xfrm>
          <a:prstGeom prst="rect">
            <a:avLst/>
          </a:prstGeom>
          <a:noFill/>
        </p:spPr>
        <p:txBody>
          <a:bodyPr wrap="square" rtlCol="0">
            <a:spAutoFit/>
          </a:bodyPr>
          <a:lstStyle/>
          <a:p>
            <a:r>
              <a:rPr lang="de-CH" dirty="0">
                <a:latin typeface="Arial" panose="020B0604020202020204" pitchFamily="34" charset="0"/>
                <a:cs typeface="Arial" panose="020B0604020202020204" pitchFamily="34" charset="0"/>
              </a:rPr>
              <a:t>Städtebauliche Machbarkeitsstudie</a:t>
            </a:r>
          </a:p>
        </p:txBody>
      </p:sp>
      <p:sp>
        <p:nvSpPr>
          <p:cNvPr id="16" name="Ellipse 15">
            <a:extLst>
              <a:ext uri="{FF2B5EF4-FFF2-40B4-BE49-F238E27FC236}">
                <a16:creationId xmlns:a16="http://schemas.microsoft.com/office/drawing/2014/main" id="{955A224E-B8CF-493E-97EB-4AF6B7E82C34}"/>
              </a:ext>
            </a:extLst>
          </p:cNvPr>
          <p:cNvSpPr/>
          <p:nvPr/>
        </p:nvSpPr>
        <p:spPr>
          <a:xfrm>
            <a:off x="3008923" y="2873097"/>
            <a:ext cx="720000" cy="720000"/>
          </a:xfrm>
          <a:prstGeom prst="ellipse">
            <a:avLst/>
          </a:prstGeom>
          <a:solidFill>
            <a:schemeClr val="bg1"/>
          </a:solidFill>
          <a:ln w="63500">
            <a:solidFill>
              <a:schemeClr val="accent3"/>
            </a:solidFill>
          </a:ln>
        </p:spPr>
        <p:style>
          <a:lnRef idx="2">
            <a:schemeClr val="accent3">
              <a:shade val="15000"/>
            </a:schemeClr>
          </a:lnRef>
          <a:fillRef idx="1">
            <a:schemeClr val="accent3"/>
          </a:fillRef>
          <a:effectRef idx="0">
            <a:schemeClr val="accent3"/>
          </a:effectRef>
          <a:fontRef idx="minor">
            <a:schemeClr val="lt1"/>
          </a:fontRef>
        </p:style>
        <p:txBody>
          <a:bodyPr lIns="0" rIns="36000" rtlCol="0" anchor="ctr"/>
          <a:lstStyle/>
          <a:p>
            <a:pPr algn="ctr"/>
            <a:r>
              <a:rPr lang="de-CH" sz="1600" dirty="0">
                <a:solidFill>
                  <a:schemeClr val="accent3"/>
                </a:solidFill>
                <a:latin typeface="Arial" panose="020B0604020202020204" pitchFamily="34" charset="0"/>
                <a:cs typeface="Arial" panose="020B0604020202020204" pitchFamily="34" charset="0"/>
              </a:rPr>
              <a:t>2024</a:t>
            </a:r>
          </a:p>
        </p:txBody>
      </p:sp>
      <p:sp>
        <p:nvSpPr>
          <p:cNvPr id="17" name="Textfeld 16">
            <a:extLst>
              <a:ext uri="{FF2B5EF4-FFF2-40B4-BE49-F238E27FC236}">
                <a16:creationId xmlns:a16="http://schemas.microsoft.com/office/drawing/2014/main" id="{6FF64E66-1EE8-86F9-F874-278C2A8BADC7}"/>
              </a:ext>
            </a:extLst>
          </p:cNvPr>
          <p:cNvSpPr txBox="1"/>
          <p:nvPr/>
        </p:nvSpPr>
        <p:spPr>
          <a:xfrm>
            <a:off x="2640617" y="3745901"/>
            <a:ext cx="3455383" cy="1831271"/>
          </a:xfrm>
          <a:prstGeom prst="rect">
            <a:avLst/>
          </a:prstGeom>
          <a:noFill/>
        </p:spPr>
        <p:txBody>
          <a:bodyPr wrap="square" rtlCol="0">
            <a:spAutoFit/>
          </a:bodyPr>
          <a:lstStyle/>
          <a:p>
            <a:pPr marL="342900" indent="-342900">
              <a:spcAft>
                <a:spcPts val="600"/>
              </a:spcAft>
              <a:buAutoNum type="arabicPeriod"/>
            </a:pPr>
            <a:r>
              <a:rPr lang="de-CH" b="1" dirty="0">
                <a:solidFill>
                  <a:schemeClr val="accent3"/>
                </a:solidFill>
                <a:latin typeface="Arial" panose="020B0604020202020204" pitchFamily="34" charset="0"/>
                <a:cs typeface="Arial" panose="020B0604020202020204" pitchFamily="34" charset="0"/>
              </a:rPr>
              <a:t>Dialog</a:t>
            </a:r>
          </a:p>
          <a:p>
            <a:pPr marL="644525" indent="-285750">
              <a:buFont typeface="Arial" panose="020B0604020202020204" pitchFamily="34" charset="0"/>
              <a:buChar char="•"/>
            </a:pPr>
            <a:r>
              <a:rPr lang="de-DE" b="1" dirty="0">
                <a:latin typeface="Arial" panose="020B0604020202020204" pitchFamily="34" charset="0"/>
                <a:cs typeface="Arial" panose="020B0604020202020204" pitchFamily="34" charset="0"/>
              </a:rPr>
              <a:t>Wohnen</a:t>
            </a:r>
          </a:p>
          <a:p>
            <a:pPr marL="644525" indent="-285750">
              <a:buFont typeface="Arial" panose="020B0604020202020204" pitchFamily="34" charset="0"/>
              <a:buChar char="•"/>
            </a:pPr>
            <a:r>
              <a:rPr lang="de-DE" b="1" dirty="0">
                <a:latin typeface="Arial" panose="020B0604020202020204" pitchFamily="34" charset="0"/>
                <a:cs typeface="Arial" panose="020B0604020202020204" pitchFamily="34" charset="0"/>
              </a:rPr>
              <a:t>Freiräume</a:t>
            </a:r>
          </a:p>
          <a:p>
            <a:pPr marL="644525" indent="-285750">
              <a:buFont typeface="Arial" panose="020B0604020202020204" pitchFamily="34" charset="0"/>
              <a:buChar char="•"/>
            </a:pPr>
            <a:r>
              <a:rPr lang="de-DE" b="1" dirty="0">
                <a:latin typeface="Arial" panose="020B0604020202020204" pitchFamily="34" charset="0"/>
                <a:cs typeface="Arial" panose="020B0604020202020204" pitchFamily="34" charset="0"/>
              </a:rPr>
              <a:t>Mobilität</a:t>
            </a:r>
          </a:p>
          <a:p>
            <a:pPr marL="644525" indent="-285750">
              <a:buFont typeface="Arial" panose="020B0604020202020204" pitchFamily="34" charset="0"/>
              <a:buChar char="•"/>
            </a:pPr>
            <a:r>
              <a:rPr lang="de-DE" b="1" dirty="0">
                <a:latin typeface="Arial" panose="020B0604020202020204" pitchFamily="34" charset="0"/>
                <a:cs typeface="Arial" panose="020B0604020202020204" pitchFamily="34" charset="0"/>
              </a:rPr>
              <a:t>Freizeit</a:t>
            </a:r>
          </a:p>
          <a:p>
            <a:endParaRPr lang="de-CH" dirty="0">
              <a:latin typeface="Arial" panose="020B0604020202020204" pitchFamily="34" charset="0"/>
              <a:cs typeface="Arial" panose="020B0604020202020204" pitchFamily="34" charset="0"/>
            </a:endParaRPr>
          </a:p>
        </p:txBody>
      </p:sp>
      <p:sp>
        <p:nvSpPr>
          <p:cNvPr id="18" name="Ellipse 17">
            <a:extLst>
              <a:ext uri="{FF2B5EF4-FFF2-40B4-BE49-F238E27FC236}">
                <a16:creationId xmlns:a16="http://schemas.microsoft.com/office/drawing/2014/main" id="{804705C6-5974-3DF5-4DC9-937FCF15D31F}"/>
              </a:ext>
            </a:extLst>
          </p:cNvPr>
          <p:cNvSpPr/>
          <p:nvPr/>
        </p:nvSpPr>
        <p:spPr>
          <a:xfrm>
            <a:off x="6908301" y="2873097"/>
            <a:ext cx="720000" cy="720000"/>
          </a:xfrm>
          <a:prstGeom prst="ellipse">
            <a:avLst/>
          </a:prstGeom>
          <a:solidFill>
            <a:schemeClr val="bg1"/>
          </a:solidFill>
          <a:ln w="25400">
            <a:solidFill>
              <a:schemeClr val="accent3"/>
            </a:solidFill>
          </a:ln>
        </p:spPr>
        <p:style>
          <a:lnRef idx="2">
            <a:schemeClr val="accent3">
              <a:shade val="15000"/>
            </a:schemeClr>
          </a:lnRef>
          <a:fillRef idx="1">
            <a:schemeClr val="accent3"/>
          </a:fillRef>
          <a:effectRef idx="0">
            <a:schemeClr val="accent3"/>
          </a:effectRef>
          <a:fontRef idx="minor">
            <a:schemeClr val="lt1"/>
          </a:fontRef>
        </p:style>
        <p:txBody>
          <a:bodyPr lIns="36000" rIns="36000" rtlCol="0" anchor="ctr"/>
          <a:lstStyle/>
          <a:p>
            <a:pPr algn="ctr"/>
            <a:r>
              <a:rPr lang="de-CH" sz="1600" dirty="0">
                <a:solidFill>
                  <a:schemeClr val="accent3"/>
                </a:solidFill>
              </a:rPr>
              <a:t>2025</a:t>
            </a:r>
          </a:p>
        </p:txBody>
      </p:sp>
      <p:sp>
        <p:nvSpPr>
          <p:cNvPr id="19" name="Textfeld 18">
            <a:extLst>
              <a:ext uri="{FF2B5EF4-FFF2-40B4-BE49-F238E27FC236}">
                <a16:creationId xmlns:a16="http://schemas.microsoft.com/office/drawing/2014/main" id="{C997771A-1075-594A-1B89-7C6020A33432}"/>
              </a:ext>
            </a:extLst>
          </p:cNvPr>
          <p:cNvSpPr txBox="1"/>
          <p:nvPr/>
        </p:nvSpPr>
        <p:spPr>
          <a:xfrm>
            <a:off x="6314816" y="2073963"/>
            <a:ext cx="2295778" cy="646331"/>
          </a:xfrm>
          <a:prstGeom prst="rect">
            <a:avLst/>
          </a:prstGeom>
          <a:noFill/>
        </p:spPr>
        <p:txBody>
          <a:bodyPr wrap="square" rtlCol="0">
            <a:spAutoFit/>
          </a:bodyPr>
          <a:lstStyle/>
          <a:p>
            <a:r>
              <a:rPr lang="de-CH" dirty="0">
                <a:latin typeface="Arial" panose="020B0604020202020204" pitchFamily="34" charset="0"/>
                <a:cs typeface="Arial" panose="020B0604020202020204" pitchFamily="34" charset="0"/>
              </a:rPr>
              <a:t>Vertieftes Workshopverfahren</a:t>
            </a:r>
          </a:p>
        </p:txBody>
      </p:sp>
      <p:sp>
        <p:nvSpPr>
          <p:cNvPr id="20" name="Ellipse 19">
            <a:extLst>
              <a:ext uri="{FF2B5EF4-FFF2-40B4-BE49-F238E27FC236}">
                <a16:creationId xmlns:a16="http://schemas.microsoft.com/office/drawing/2014/main" id="{A7BBA32E-982A-07ED-B3DE-C5B0D6945264}"/>
              </a:ext>
            </a:extLst>
          </p:cNvPr>
          <p:cNvSpPr/>
          <p:nvPr/>
        </p:nvSpPr>
        <p:spPr>
          <a:xfrm>
            <a:off x="8715611" y="2873097"/>
            <a:ext cx="720000" cy="720000"/>
          </a:xfrm>
          <a:prstGeom prst="ellipse">
            <a:avLst/>
          </a:prstGeom>
          <a:solidFill>
            <a:schemeClr val="bg1"/>
          </a:solidFill>
          <a:ln w="63500">
            <a:solidFill>
              <a:schemeClr val="accent3"/>
            </a:solidFill>
          </a:ln>
        </p:spPr>
        <p:style>
          <a:lnRef idx="2">
            <a:schemeClr val="accent3">
              <a:shade val="15000"/>
            </a:schemeClr>
          </a:lnRef>
          <a:fillRef idx="1">
            <a:schemeClr val="accent3"/>
          </a:fillRef>
          <a:effectRef idx="0">
            <a:schemeClr val="accent3"/>
          </a:effectRef>
          <a:fontRef idx="minor">
            <a:schemeClr val="lt1"/>
          </a:fontRef>
        </p:style>
        <p:txBody>
          <a:bodyPr lIns="0" rIns="36000" rtlCol="0" anchor="ctr"/>
          <a:lstStyle/>
          <a:p>
            <a:pPr algn="ctr"/>
            <a:r>
              <a:rPr lang="de-CH" sz="1600" dirty="0">
                <a:solidFill>
                  <a:schemeClr val="accent3"/>
                </a:solidFill>
                <a:latin typeface="Arial" panose="020B0604020202020204" pitchFamily="34" charset="0"/>
                <a:cs typeface="Arial" panose="020B0604020202020204" pitchFamily="34" charset="0"/>
              </a:rPr>
              <a:t>2026</a:t>
            </a:r>
          </a:p>
        </p:txBody>
      </p:sp>
      <p:sp>
        <p:nvSpPr>
          <p:cNvPr id="21" name="Textfeld 20">
            <a:extLst>
              <a:ext uri="{FF2B5EF4-FFF2-40B4-BE49-F238E27FC236}">
                <a16:creationId xmlns:a16="http://schemas.microsoft.com/office/drawing/2014/main" id="{1A386B5C-0183-0903-92B4-42E10AED8097}"/>
              </a:ext>
            </a:extLst>
          </p:cNvPr>
          <p:cNvSpPr txBox="1"/>
          <p:nvPr/>
        </p:nvSpPr>
        <p:spPr>
          <a:xfrm>
            <a:off x="8610594" y="3726366"/>
            <a:ext cx="1557534" cy="923330"/>
          </a:xfrm>
          <a:prstGeom prst="rect">
            <a:avLst/>
          </a:prstGeom>
          <a:noFill/>
        </p:spPr>
        <p:txBody>
          <a:bodyPr wrap="square" rtlCol="0">
            <a:spAutoFit/>
          </a:bodyPr>
          <a:lstStyle/>
          <a:p>
            <a:pPr>
              <a:spcAft>
                <a:spcPts val="600"/>
              </a:spcAft>
            </a:pPr>
            <a:r>
              <a:rPr lang="de-CH" b="1" dirty="0">
                <a:solidFill>
                  <a:schemeClr val="accent3"/>
                </a:solidFill>
                <a:latin typeface="Arial" panose="020B0604020202020204" pitchFamily="34" charset="0"/>
                <a:cs typeface="Arial" panose="020B0604020202020204" pitchFamily="34" charset="0"/>
              </a:rPr>
              <a:t>2. Information und Dialog</a:t>
            </a:r>
            <a:endParaRPr lang="de-CH"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459477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702896-AF76-9844-F9FB-71551A545706}"/>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D95793B1-0CB6-E6BB-B9B5-58D5475E978E}"/>
              </a:ext>
            </a:extLst>
          </p:cNvPr>
          <p:cNvSpPr>
            <a:spLocks noGrp="1"/>
          </p:cNvSpPr>
          <p:nvPr>
            <p:ph type="title"/>
          </p:nvPr>
        </p:nvSpPr>
        <p:spPr/>
        <p:txBody>
          <a:bodyPr>
            <a:normAutofit/>
          </a:bodyPr>
          <a:lstStyle/>
          <a:p>
            <a:r>
              <a:rPr lang="de-CH" sz="2400" b="1" dirty="0">
                <a:solidFill>
                  <a:srgbClr val="006600"/>
                </a:solidFill>
                <a:latin typeface="Arial" panose="020B0604020202020204" pitchFamily="34" charset="0"/>
                <a:cs typeface="Arial" panose="020B0604020202020204" pitchFamily="34" charset="0"/>
              </a:rPr>
              <a:t>Was haben wir mitgenommen?</a:t>
            </a:r>
            <a:endParaRPr lang="de-CH" dirty="0"/>
          </a:p>
        </p:txBody>
      </p:sp>
      <p:sp>
        <p:nvSpPr>
          <p:cNvPr id="6" name="Datumsplatzhalter 5">
            <a:extLst>
              <a:ext uri="{FF2B5EF4-FFF2-40B4-BE49-F238E27FC236}">
                <a16:creationId xmlns:a16="http://schemas.microsoft.com/office/drawing/2014/main" id="{A23CA2C6-8663-571E-0770-32A7AEB06A32}"/>
              </a:ext>
            </a:extLst>
          </p:cNvPr>
          <p:cNvSpPr>
            <a:spLocks noGrp="1"/>
          </p:cNvSpPr>
          <p:nvPr>
            <p:ph type="dt" sz="half" idx="14"/>
          </p:nvPr>
        </p:nvSpPr>
        <p:spPr/>
        <p:txBody>
          <a:bodyPr/>
          <a:lstStyle/>
          <a:p>
            <a:r>
              <a:rPr lang="de-DE" noProof="0"/>
              <a:t>21.04.2026</a:t>
            </a:r>
            <a:endParaRPr lang="de-CH" noProof="0"/>
          </a:p>
        </p:txBody>
      </p:sp>
      <p:sp>
        <p:nvSpPr>
          <p:cNvPr id="8" name="Fußzeilenplatzhalter 7">
            <a:extLst>
              <a:ext uri="{FF2B5EF4-FFF2-40B4-BE49-F238E27FC236}">
                <a16:creationId xmlns:a16="http://schemas.microsoft.com/office/drawing/2014/main" id="{728023AA-C1E7-A564-C7E3-265485B75670}"/>
              </a:ext>
            </a:extLst>
          </p:cNvPr>
          <p:cNvSpPr>
            <a:spLocks noGrp="1"/>
          </p:cNvSpPr>
          <p:nvPr>
            <p:ph type="ftr" sz="quarter" idx="15"/>
          </p:nvPr>
        </p:nvSpPr>
        <p:spPr/>
        <p:txBody>
          <a:bodyPr/>
          <a:lstStyle/>
          <a:p>
            <a:endParaRPr lang="de-CH" dirty="0"/>
          </a:p>
        </p:txBody>
      </p:sp>
      <p:sp>
        <p:nvSpPr>
          <p:cNvPr id="4" name="Foliennummernplatzhalter 3">
            <a:extLst>
              <a:ext uri="{FF2B5EF4-FFF2-40B4-BE49-F238E27FC236}">
                <a16:creationId xmlns:a16="http://schemas.microsoft.com/office/drawing/2014/main" id="{8E85E257-58B1-D5B0-B72E-342E70BEA3F4}"/>
              </a:ext>
            </a:extLst>
          </p:cNvPr>
          <p:cNvSpPr>
            <a:spLocks noGrp="1"/>
          </p:cNvSpPr>
          <p:nvPr>
            <p:ph type="sldNum" sz="quarter" idx="16"/>
          </p:nvPr>
        </p:nvSpPr>
        <p:spPr/>
        <p:txBody>
          <a:bodyPr/>
          <a:lstStyle/>
          <a:p>
            <a:fld id="{DDEDEB93-9EE4-4463-88AB-DBF02166A2A4}" type="slidenum">
              <a:rPr lang="de-CH" noProof="0" smtClean="0"/>
              <a:pPr/>
              <a:t>16</a:t>
            </a:fld>
            <a:endParaRPr lang="de-CH" noProof="0"/>
          </a:p>
        </p:txBody>
      </p:sp>
      <p:pic>
        <p:nvPicPr>
          <p:cNvPr id="3" name="Grafik 2">
            <a:extLst>
              <a:ext uri="{FF2B5EF4-FFF2-40B4-BE49-F238E27FC236}">
                <a16:creationId xmlns:a16="http://schemas.microsoft.com/office/drawing/2014/main" id="{06B59805-7054-9827-94A1-A9B30A8A7822}"/>
              </a:ext>
            </a:extLst>
          </p:cNvPr>
          <p:cNvPicPr>
            <a:picLocks noChangeAspect="1"/>
          </p:cNvPicPr>
          <p:nvPr/>
        </p:nvPicPr>
        <p:blipFill>
          <a:blip r:embed="rId3"/>
          <a:stretch>
            <a:fillRect/>
          </a:stretch>
        </p:blipFill>
        <p:spPr>
          <a:xfrm>
            <a:off x="10273486" y="139218"/>
            <a:ext cx="1768378" cy="1250004"/>
          </a:xfrm>
          <a:prstGeom prst="rect">
            <a:avLst/>
          </a:prstGeom>
        </p:spPr>
      </p:pic>
      <p:sp>
        <p:nvSpPr>
          <p:cNvPr id="5" name="Textfeld 4">
            <a:extLst>
              <a:ext uri="{FF2B5EF4-FFF2-40B4-BE49-F238E27FC236}">
                <a16:creationId xmlns:a16="http://schemas.microsoft.com/office/drawing/2014/main" id="{7C3DC43F-3747-523E-556E-310946C70B0E}"/>
              </a:ext>
            </a:extLst>
          </p:cNvPr>
          <p:cNvSpPr txBox="1">
            <a:spLocks noChangeAspect="1"/>
          </p:cNvSpPr>
          <p:nvPr/>
        </p:nvSpPr>
        <p:spPr>
          <a:xfrm>
            <a:off x="4194922" y="1631766"/>
            <a:ext cx="3132000" cy="864000"/>
          </a:xfrm>
          <a:prstGeom prst="rect">
            <a:avLst/>
          </a:prstGeom>
          <a:noFill/>
          <a:ln w="12700">
            <a:solidFill>
              <a:schemeClr val="accent3"/>
            </a:solidFill>
          </a:ln>
        </p:spPr>
        <p:txBody>
          <a:bodyPr wrap="square" rtlCol="0" anchor="ctr">
            <a:noAutofit/>
          </a:bodyPr>
          <a:lstStyle/>
          <a:p>
            <a:pPr>
              <a:spcBef>
                <a:spcPts val="600"/>
              </a:spcBef>
            </a:pPr>
            <a:r>
              <a:rPr lang="de-DE" dirty="0">
                <a:latin typeface="Arial" panose="020B0604020202020204" pitchFamily="34" charset="0"/>
                <a:cs typeface="Arial" panose="020B0604020202020204" pitchFamily="34" charset="0"/>
              </a:rPr>
              <a:t>Geringer ökologischer </a:t>
            </a:r>
            <a:r>
              <a:rPr lang="de-DE" dirty="0" err="1">
                <a:latin typeface="Arial" panose="020B0604020202020204" pitchFamily="34" charset="0"/>
                <a:cs typeface="Arial" panose="020B0604020202020204" pitchFamily="34" charset="0"/>
              </a:rPr>
              <a:t>Fussabdruck</a:t>
            </a:r>
            <a:endParaRPr lang="de-CH" dirty="0">
              <a:latin typeface="Arial" panose="020B0604020202020204" pitchFamily="34" charset="0"/>
              <a:cs typeface="Arial" panose="020B0604020202020204" pitchFamily="34" charset="0"/>
            </a:endParaRPr>
          </a:p>
        </p:txBody>
      </p:sp>
      <p:pic>
        <p:nvPicPr>
          <p:cNvPr id="7" name="Inhaltsplatzhalter 7">
            <a:extLst>
              <a:ext uri="{FF2B5EF4-FFF2-40B4-BE49-F238E27FC236}">
                <a16:creationId xmlns:a16="http://schemas.microsoft.com/office/drawing/2014/main" id="{34E7A424-7DA8-C892-51A4-BC15B5E698BF}"/>
              </a:ext>
            </a:extLst>
          </p:cNvPr>
          <p:cNvPicPr>
            <a:picLocks noGrp="1" noChangeAspect="1"/>
          </p:cNvPicPr>
          <p:nvPr>
            <p:ph sz="quarter" idx="13"/>
          </p:nvPr>
        </p:nvPicPr>
        <p:blipFill>
          <a:blip r:embed="rId4"/>
          <a:stretch>
            <a:fillRect/>
          </a:stretch>
        </p:blipFill>
        <p:spPr>
          <a:xfrm>
            <a:off x="972805" y="1690688"/>
            <a:ext cx="2962739" cy="418648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Textfeld 10">
            <a:extLst>
              <a:ext uri="{FF2B5EF4-FFF2-40B4-BE49-F238E27FC236}">
                <a16:creationId xmlns:a16="http://schemas.microsoft.com/office/drawing/2014/main" id="{7D415046-F665-13EF-7989-B0BCE8F25447}"/>
              </a:ext>
            </a:extLst>
          </p:cNvPr>
          <p:cNvSpPr txBox="1">
            <a:spLocks noChangeAspect="1"/>
          </p:cNvSpPr>
          <p:nvPr/>
        </p:nvSpPr>
        <p:spPr>
          <a:xfrm>
            <a:off x="4194922" y="3795994"/>
            <a:ext cx="3132000" cy="864000"/>
          </a:xfrm>
          <a:prstGeom prst="rect">
            <a:avLst/>
          </a:prstGeom>
          <a:noFill/>
          <a:ln w="12700">
            <a:solidFill>
              <a:schemeClr val="accent3"/>
            </a:solidFill>
          </a:ln>
        </p:spPr>
        <p:txBody>
          <a:bodyPr wrap="square" rtlCol="0" anchor="ctr">
            <a:noAutofit/>
          </a:bodyPr>
          <a:lstStyle/>
          <a:p>
            <a:pPr>
              <a:spcBef>
                <a:spcPts val="600"/>
              </a:spcBef>
            </a:pPr>
            <a:r>
              <a:rPr lang="de-DE" dirty="0">
                <a:latin typeface="Arial" panose="020B0604020202020204" pitchFamily="34" charset="0"/>
                <a:cs typeface="Arial" panose="020B0604020202020204" pitchFamily="34" charset="0"/>
              </a:rPr>
              <a:t>Nachhaltige Holzbauweise</a:t>
            </a:r>
            <a:endParaRPr lang="de-CH" dirty="0">
              <a:latin typeface="Arial" panose="020B0604020202020204" pitchFamily="34" charset="0"/>
              <a:cs typeface="Arial" panose="020B0604020202020204" pitchFamily="34" charset="0"/>
            </a:endParaRPr>
          </a:p>
        </p:txBody>
      </p:sp>
      <p:sp>
        <p:nvSpPr>
          <p:cNvPr id="13" name="Textfeld 12">
            <a:extLst>
              <a:ext uri="{FF2B5EF4-FFF2-40B4-BE49-F238E27FC236}">
                <a16:creationId xmlns:a16="http://schemas.microsoft.com/office/drawing/2014/main" id="{B29B9DB7-8092-CDC9-9B65-43E987E76FE8}"/>
              </a:ext>
            </a:extLst>
          </p:cNvPr>
          <p:cNvSpPr txBox="1">
            <a:spLocks noChangeAspect="1"/>
          </p:cNvSpPr>
          <p:nvPr/>
        </p:nvSpPr>
        <p:spPr>
          <a:xfrm>
            <a:off x="4194922" y="2713880"/>
            <a:ext cx="3132000" cy="864000"/>
          </a:xfrm>
          <a:prstGeom prst="rect">
            <a:avLst/>
          </a:prstGeom>
          <a:noFill/>
          <a:ln w="12700">
            <a:solidFill>
              <a:schemeClr val="accent3"/>
            </a:solidFill>
          </a:ln>
        </p:spPr>
        <p:txBody>
          <a:bodyPr wrap="square" rtlCol="0" anchor="ctr">
            <a:noAutofit/>
          </a:bodyPr>
          <a:lstStyle/>
          <a:p>
            <a:pPr>
              <a:spcBef>
                <a:spcPts val="600"/>
              </a:spcBef>
            </a:pPr>
            <a:r>
              <a:rPr lang="de-DE" dirty="0">
                <a:latin typeface="Arial" panose="020B0604020202020204" pitchFamily="34" charset="0"/>
                <a:cs typeface="Arial" panose="020B0604020202020204" pitchFamily="34" charset="0"/>
              </a:rPr>
              <a:t>Bezahlbarer, generationen-übergreifender und durchmischter Wohnraum</a:t>
            </a:r>
            <a:endParaRPr lang="de-CH" dirty="0">
              <a:latin typeface="Arial" panose="020B0604020202020204" pitchFamily="34" charset="0"/>
              <a:cs typeface="Arial" panose="020B0604020202020204" pitchFamily="34" charset="0"/>
            </a:endParaRPr>
          </a:p>
        </p:txBody>
      </p:sp>
      <p:sp>
        <p:nvSpPr>
          <p:cNvPr id="22" name="Textfeld 21">
            <a:extLst>
              <a:ext uri="{FF2B5EF4-FFF2-40B4-BE49-F238E27FC236}">
                <a16:creationId xmlns:a16="http://schemas.microsoft.com/office/drawing/2014/main" id="{EBE52878-E41E-F854-B97A-358C854D7638}"/>
              </a:ext>
            </a:extLst>
          </p:cNvPr>
          <p:cNvSpPr txBox="1">
            <a:spLocks noChangeAspect="1"/>
          </p:cNvSpPr>
          <p:nvPr/>
        </p:nvSpPr>
        <p:spPr>
          <a:xfrm>
            <a:off x="4194922" y="4878109"/>
            <a:ext cx="3132000" cy="864000"/>
          </a:xfrm>
          <a:prstGeom prst="rect">
            <a:avLst/>
          </a:prstGeom>
          <a:noFill/>
          <a:ln w="12700">
            <a:solidFill>
              <a:schemeClr val="accent3"/>
            </a:solidFill>
          </a:ln>
        </p:spPr>
        <p:txBody>
          <a:bodyPr wrap="square" rtlCol="0" anchor="ctr">
            <a:noAutofit/>
          </a:bodyPr>
          <a:lstStyle/>
          <a:p>
            <a:pPr>
              <a:spcBef>
                <a:spcPts val="600"/>
              </a:spcBef>
            </a:pPr>
            <a:r>
              <a:rPr lang="de-DE" dirty="0">
                <a:latin typeface="Arial" panose="020B0604020202020204" pitchFamily="34" charset="0"/>
                <a:cs typeface="Arial" panose="020B0604020202020204" pitchFamily="34" charset="0"/>
              </a:rPr>
              <a:t>Schulraumplanung frühzeitig einbeziehen</a:t>
            </a:r>
            <a:endParaRPr lang="de-CH" dirty="0">
              <a:latin typeface="Arial" panose="020B0604020202020204" pitchFamily="34" charset="0"/>
              <a:cs typeface="Arial" panose="020B0604020202020204" pitchFamily="34" charset="0"/>
            </a:endParaRPr>
          </a:p>
        </p:txBody>
      </p:sp>
      <p:sp>
        <p:nvSpPr>
          <p:cNvPr id="23" name="Textfeld 22">
            <a:extLst>
              <a:ext uri="{FF2B5EF4-FFF2-40B4-BE49-F238E27FC236}">
                <a16:creationId xmlns:a16="http://schemas.microsoft.com/office/drawing/2014/main" id="{A5FDE6B5-CB25-9813-E2CC-DE361E2EF247}"/>
              </a:ext>
            </a:extLst>
          </p:cNvPr>
          <p:cNvSpPr txBox="1"/>
          <p:nvPr/>
        </p:nvSpPr>
        <p:spPr>
          <a:xfrm>
            <a:off x="7586299" y="1631766"/>
            <a:ext cx="3706931" cy="864000"/>
          </a:xfrm>
          <a:prstGeom prst="rect">
            <a:avLst/>
          </a:prstGeom>
          <a:noFill/>
          <a:ln w="12700">
            <a:solidFill>
              <a:schemeClr val="accent3"/>
            </a:solidFill>
          </a:ln>
        </p:spPr>
        <p:txBody>
          <a:bodyPr wrap="square" rtlCol="0" anchor="ctr">
            <a:noAutofit/>
          </a:bodyPr>
          <a:lstStyle/>
          <a:p>
            <a:pPr>
              <a:spcBef>
                <a:spcPts val="600"/>
              </a:spcBef>
            </a:pPr>
            <a:r>
              <a:rPr lang="de-DE" dirty="0">
                <a:latin typeface="Arial" panose="020B0604020202020204" pitchFamily="34" charset="0"/>
                <a:cs typeface="Arial" panose="020B0604020202020204" pitchFamily="34" charset="0"/>
              </a:rPr>
              <a:t>Aushub wird bilanziert, wenig LKW Fahrten, verdichtete Bauweise</a:t>
            </a:r>
            <a:endParaRPr lang="de-CH" dirty="0">
              <a:latin typeface="Arial" panose="020B0604020202020204" pitchFamily="34" charset="0"/>
              <a:cs typeface="Arial" panose="020B0604020202020204" pitchFamily="34" charset="0"/>
            </a:endParaRPr>
          </a:p>
        </p:txBody>
      </p:sp>
      <p:sp>
        <p:nvSpPr>
          <p:cNvPr id="24" name="Textfeld 23">
            <a:extLst>
              <a:ext uri="{FF2B5EF4-FFF2-40B4-BE49-F238E27FC236}">
                <a16:creationId xmlns:a16="http://schemas.microsoft.com/office/drawing/2014/main" id="{0648D9DD-75B1-C563-0F40-096858D0C7C5}"/>
              </a:ext>
            </a:extLst>
          </p:cNvPr>
          <p:cNvSpPr txBox="1">
            <a:spLocks/>
          </p:cNvSpPr>
          <p:nvPr/>
        </p:nvSpPr>
        <p:spPr>
          <a:xfrm>
            <a:off x="7586299" y="3795994"/>
            <a:ext cx="3706931" cy="864000"/>
          </a:xfrm>
          <a:prstGeom prst="rect">
            <a:avLst/>
          </a:prstGeom>
          <a:noFill/>
          <a:ln w="12700">
            <a:solidFill>
              <a:schemeClr val="accent3"/>
            </a:solidFill>
          </a:ln>
        </p:spPr>
        <p:txBody>
          <a:bodyPr wrap="square" rtlCol="0" anchor="ctr">
            <a:noAutofit/>
          </a:bodyPr>
          <a:lstStyle/>
          <a:p>
            <a:pPr>
              <a:spcBef>
                <a:spcPts val="600"/>
              </a:spcBef>
            </a:pPr>
            <a:r>
              <a:rPr lang="de-DE" dirty="0">
                <a:latin typeface="Arial" panose="020B0604020202020204" pitchFamily="34" charset="0"/>
                <a:cs typeface="Arial" panose="020B0604020202020204" pitchFamily="34" charset="0"/>
              </a:rPr>
              <a:t>Nachhaltigkeits- und Energiekonzept in Wettbewerben pro Scholle als Ziel definieren</a:t>
            </a:r>
          </a:p>
        </p:txBody>
      </p:sp>
      <p:sp>
        <p:nvSpPr>
          <p:cNvPr id="25" name="Textfeld 24">
            <a:extLst>
              <a:ext uri="{FF2B5EF4-FFF2-40B4-BE49-F238E27FC236}">
                <a16:creationId xmlns:a16="http://schemas.microsoft.com/office/drawing/2014/main" id="{3A465AFA-8FFD-CE49-032F-0EE785EAE580}"/>
              </a:ext>
            </a:extLst>
          </p:cNvPr>
          <p:cNvSpPr txBox="1">
            <a:spLocks noChangeAspect="1"/>
          </p:cNvSpPr>
          <p:nvPr/>
        </p:nvSpPr>
        <p:spPr>
          <a:xfrm>
            <a:off x="7586299" y="2663225"/>
            <a:ext cx="3706931" cy="923330"/>
          </a:xfrm>
          <a:prstGeom prst="rect">
            <a:avLst/>
          </a:prstGeom>
          <a:noFill/>
          <a:ln w="12700">
            <a:solidFill>
              <a:schemeClr val="accent3"/>
            </a:solidFill>
          </a:ln>
        </p:spPr>
        <p:txBody>
          <a:bodyPr wrap="square" rtlCol="0" anchor="ctr">
            <a:noAutofit/>
          </a:bodyPr>
          <a:lstStyle/>
          <a:p>
            <a:pPr>
              <a:spcBef>
                <a:spcPts val="600"/>
              </a:spcBef>
            </a:pPr>
            <a:r>
              <a:rPr lang="de-DE" dirty="0">
                <a:latin typeface="Arial" panose="020B0604020202020204" pitchFamily="34" charset="0"/>
                <a:cs typeface="Arial" panose="020B0604020202020204" pitchFamily="34" charset="0"/>
              </a:rPr>
              <a:t>Differenziertes Nutzungskonzept pro Scholle und Bauträger: von Genossenschaftlich bis STWE</a:t>
            </a:r>
            <a:endParaRPr lang="de-CH" dirty="0">
              <a:latin typeface="Arial" panose="020B0604020202020204" pitchFamily="34" charset="0"/>
              <a:cs typeface="Arial" panose="020B0604020202020204" pitchFamily="34" charset="0"/>
            </a:endParaRPr>
          </a:p>
        </p:txBody>
      </p:sp>
      <p:sp>
        <p:nvSpPr>
          <p:cNvPr id="26" name="Textfeld 25">
            <a:extLst>
              <a:ext uri="{FF2B5EF4-FFF2-40B4-BE49-F238E27FC236}">
                <a16:creationId xmlns:a16="http://schemas.microsoft.com/office/drawing/2014/main" id="{52D66CC5-5514-3243-43AB-3EB0CBC72802}"/>
              </a:ext>
            </a:extLst>
          </p:cNvPr>
          <p:cNvSpPr txBox="1">
            <a:spLocks noChangeAspect="1"/>
          </p:cNvSpPr>
          <p:nvPr/>
        </p:nvSpPr>
        <p:spPr>
          <a:xfrm>
            <a:off x="7586299" y="4857119"/>
            <a:ext cx="3706931" cy="864000"/>
          </a:xfrm>
          <a:prstGeom prst="rect">
            <a:avLst/>
          </a:prstGeom>
          <a:noFill/>
          <a:ln w="12700">
            <a:solidFill>
              <a:schemeClr val="accent3"/>
            </a:solidFill>
          </a:ln>
        </p:spPr>
        <p:txBody>
          <a:bodyPr wrap="square" rtlCol="0" anchor="ctr">
            <a:noAutofit/>
          </a:bodyPr>
          <a:lstStyle/>
          <a:p>
            <a:pPr>
              <a:spcBef>
                <a:spcPts val="600"/>
              </a:spcBef>
            </a:pPr>
            <a:r>
              <a:rPr lang="de-DE" dirty="0">
                <a:latin typeface="Arial" panose="020B0604020202020204" pitchFamily="34" charset="0"/>
                <a:cs typeface="Arial" panose="020B0604020202020204" pitchFamily="34" charset="0"/>
              </a:rPr>
              <a:t>Stadt St. Gallen und damit auch die Schule im ganzen Verfahren dabei</a:t>
            </a:r>
          </a:p>
        </p:txBody>
      </p:sp>
      <p:sp>
        <p:nvSpPr>
          <p:cNvPr id="27" name="Pfeil: nach rechts 26">
            <a:extLst>
              <a:ext uri="{FF2B5EF4-FFF2-40B4-BE49-F238E27FC236}">
                <a16:creationId xmlns:a16="http://schemas.microsoft.com/office/drawing/2014/main" id="{5FC0FE90-619B-2E1C-C9C5-1AE9D8BEEF0E}"/>
              </a:ext>
            </a:extLst>
          </p:cNvPr>
          <p:cNvSpPr/>
          <p:nvPr/>
        </p:nvSpPr>
        <p:spPr>
          <a:xfrm>
            <a:off x="7385538" y="1939804"/>
            <a:ext cx="140677" cy="335452"/>
          </a:xfrm>
          <a:prstGeom prst="rightArrow">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de-CH"/>
          </a:p>
        </p:txBody>
      </p:sp>
      <p:sp>
        <p:nvSpPr>
          <p:cNvPr id="28" name="Pfeil: nach rechts 27">
            <a:extLst>
              <a:ext uri="{FF2B5EF4-FFF2-40B4-BE49-F238E27FC236}">
                <a16:creationId xmlns:a16="http://schemas.microsoft.com/office/drawing/2014/main" id="{96EACE63-3ACE-AF3C-5A17-8E0F0E2E9994}"/>
              </a:ext>
            </a:extLst>
          </p:cNvPr>
          <p:cNvSpPr/>
          <p:nvPr/>
        </p:nvSpPr>
        <p:spPr>
          <a:xfrm>
            <a:off x="7397261" y="3007330"/>
            <a:ext cx="140677" cy="335452"/>
          </a:xfrm>
          <a:prstGeom prst="rightArrow">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de-CH"/>
          </a:p>
        </p:txBody>
      </p:sp>
      <p:sp>
        <p:nvSpPr>
          <p:cNvPr id="29" name="Pfeil: nach rechts 28">
            <a:extLst>
              <a:ext uri="{FF2B5EF4-FFF2-40B4-BE49-F238E27FC236}">
                <a16:creationId xmlns:a16="http://schemas.microsoft.com/office/drawing/2014/main" id="{30918070-7956-2785-19EE-20C13CA58621}"/>
              </a:ext>
            </a:extLst>
          </p:cNvPr>
          <p:cNvSpPr/>
          <p:nvPr/>
        </p:nvSpPr>
        <p:spPr>
          <a:xfrm>
            <a:off x="7397261" y="4074856"/>
            <a:ext cx="140677" cy="335452"/>
          </a:xfrm>
          <a:prstGeom prst="rightArrow">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de-CH"/>
          </a:p>
        </p:txBody>
      </p:sp>
      <p:sp>
        <p:nvSpPr>
          <p:cNvPr id="30" name="Pfeil: nach rechts 29">
            <a:extLst>
              <a:ext uri="{FF2B5EF4-FFF2-40B4-BE49-F238E27FC236}">
                <a16:creationId xmlns:a16="http://schemas.microsoft.com/office/drawing/2014/main" id="{A9DC1FE7-12F2-34AE-928C-BB482FDD1F20}"/>
              </a:ext>
            </a:extLst>
          </p:cNvPr>
          <p:cNvSpPr/>
          <p:nvPr/>
        </p:nvSpPr>
        <p:spPr>
          <a:xfrm>
            <a:off x="7397261" y="5142383"/>
            <a:ext cx="140677" cy="335452"/>
          </a:xfrm>
          <a:prstGeom prst="rightArrow">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de-CH"/>
          </a:p>
        </p:txBody>
      </p:sp>
    </p:spTree>
    <p:extLst>
      <p:ext uri="{BB962C8B-B14F-4D97-AF65-F5344CB8AC3E}">
        <p14:creationId xmlns:p14="http://schemas.microsoft.com/office/powerpoint/2010/main" val="2509863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P spid="26" grpId="0" animBg="1"/>
      <p:bldP spid="27" grpId="0" animBg="1"/>
      <p:bldP spid="28" grpId="0" animBg="1"/>
      <p:bldP spid="29" grpId="0" animBg="1"/>
      <p:bldP spid="3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1926A7-BD7B-C68E-5729-74D7CED2230A}"/>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9D666634-DED4-F137-B581-373524FDCBCC}"/>
              </a:ext>
            </a:extLst>
          </p:cNvPr>
          <p:cNvSpPr>
            <a:spLocks noGrp="1"/>
          </p:cNvSpPr>
          <p:nvPr>
            <p:ph type="title"/>
          </p:nvPr>
        </p:nvSpPr>
        <p:spPr/>
        <p:txBody>
          <a:bodyPr>
            <a:normAutofit/>
          </a:bodyPr>
          <a:lstStyle/>
          <a:p>
            <a:r>
              <a:rPr lang="de-CH" sz="2400" b="1" dirty="0">
                <a:solidFill>
                  <a:srgbClr val="006600"/>
                </a:solidFill>
                <a:latin typeface="Arial" panose="020B0604020202020204" pitchFamily="34" charset="0"/>
                <a:cs typeface="Arial" panose="020B0604020202020204" pitchFamily="34" charset="0"/>
              </a:rPr>
              <a:t>Was haben wir mitgenommen?</a:t>
            </a:r>
            <a:endParaRPr lang="de-CH" dirty="0"/>
          </a:p>
        </p:txBody>
      </p:sp>
      <p:sp>
        <p:nvSpPr>
          <p:cNvPr id="6" name="Datumsplatzhalter 5">
            <a:extLst>
              <a:ext uri="{FF2B5EF4-FFF2-40B4-BE49-F238E27FC236}">
                <a16:creationId xmlns:a16="http://schemas.microsoft.com/office/drawing/2014/main" id="{0174EEFA-089A-6DE0-FD80-F1C6EE21CBF6}"/>
              </a:ext>
            </a:extLst>
          </p:cNvPr>
          <p:cNvSpPr>
            <a:spLocks noGrp="1"/>
          </p:cNvSpPr>
          <p:nvPr>
            <p:ph type="dt" sz="half" idx="14"/>
          </p:nvPr>
        </p:nvSpPr>
        <p:spPr/>
        <p:txBody>
          <a:bodyPr/>
          <a:lstStyle/>
          <a:p>
            <a:r>
              <a:rPr lang="de-DE" noProof="0"/>
              <a:t>21.04.2026</a:t>
            </a:r>
            <a:endParaRPr lang="de-CH" noProof="0"/>
          </a:p>
        </p:txBody>
      </p:sp>
      <p:sp>
        <p:nvSpPr>
          <p:cNvPr id="8" name="Fußzeilenplatzhalter 7">
            <a:extLst>
              <a:ext uri="{FF2B5EF4-FFF2-40B4-BE49-F238E27FC236}">
                <a16:creationId xmlns:a16="http://schemas.microsoft.com/office/drawing/2014/main" id="{AD90D618-D23B-132E-B1D0-2D995834E340}"/>
              </a:ext>
            </a:extLst>
          </p:cNvPr>
          <p:cNvSpPr>
            <a:spLocks noGrp="1"/>
          </p:cNvSpPr>
          <p:nvPr>
            <p:ph type="ftr" sz="quarter" idx="15"/>
          </p:nvPr>
        </p:nvSpPr>
        <p:spPr/>
        <p:txBody>
          <a:bodyPr/>
          <a:lstStyle/>
          <a:p>
            <a:endParaRPr lang="de-CH" dirty="0"/>
          </a:p>
        </p:txBody>
      </p:sp>
      <p:sp>
        <p:nvSpPr>
          <p:cNvPr id="4" name="Foliennummernplatzhalter 3">
            <a:extLst>
              <a:ext uri="{FF2B5EF4-FFF2-40B4-BE49-F238E27FC236}">
                <a16:creationId xmlns:a16="http://schemas.microsoft.com/office/drawing/2014/main" id="{F90201D3-C367-A74E-3E45-AB531508D251}"/>
              </a:ext>
            </a:extLst>
          </p:cNvPr>
          <p:cNvSpPr>
            <a:spLocks noGrp="1"/>
          </p:cNvSpPr>
          <p:nvPr>
            <p:ph type="sldNum" sz="quarter" idx="16"/>
          </p:nvPr>
        </p:nvSpPr>
        <p:spPr/>
        <p:txBody>
          <a:bodyPr/>
          <a:lstStyle/>
          <a:p>
            <a:fld id="{DDEDEB93-9EE4-4463-88AB-DBF02166A2A4}" type="slidenum">
              <a:rPr lang="de-CH" noProof="0" smtClean="0"/>
              <a:pPr/>
              <a:t>17</a:t>
            </a:fld>
            <a:endParaRPr lang="de-CH" noProof="0"/>
          </a:p>
        </p:txBody>
      </p:sp>
      <p:pic>
        <p:nvPicPr>
          <p:cNvPr id="3" name="Grafik 2">
            <a:extLst>
              <a:ext uri="{FF2B5EF4-FFF2-40B4-BE49-F238E27FC236}">
                <a16:creationId xmlns:a16="http://schemas.microsoft.com/office/drawing/2014/main" id="{CBEE28E6-F54F-2D81-8FBB-639F4BE6A718}"/>
              </a:ext>
            </a:extLst>
          </p:cNvPr>
          <p:cNvPicPr>
            <a:picLocks noChangeAspect="1"/>
          </p:cNvPicPr>
          <p:nvPr/>
        </p:nvPicPr>
        <p:blipFill>
          <a:blip r:embed="rId3"/>
          <a:stretch>
            <a:fillRect/>
          </a:stretch>
        </p:blipFill>
        <p:spPr>
          <a:xfrm>
            <a:off x="10273486" y="139218"/>
            <a:ext cx="1768378" cy="1250004"/>
          </a:xfrm>
          <a:prstGeom prst="rect">
            <a:avLst/>
          </a:prstGeom>
        </p:spPr>
      </p:pic>
      <p:sp>
        <p:nvSpPr>
          <p:cNvPr id="5" name="Textfeld 4">
            <a:extLst>
              <a:ext uri="{FF2B5EF4-FFF2-40B4-BE49-F238E27FC236}">
                <a16:creationId xmlns:a16="http://schemas.microsoft.com/office/drawing/2014/main" id="{DA60D9DC-3AFE-C4BF-0980-51B770A4799C}"/>
              </a:ext>
            </a:extLst>
          </p:cNvPr>
          <p:cNvSpPr txBox="1">
            <a:spLocks/>
          </p:cNvSpPr>
          <p:nvPr/>
        </p:nvSpPr>
        <p:spPr>
          <a:xfrm>
            <a:off x="4194922" y="1631766"/>
            <a:ext cx="3132000" cy="648000"/>
          </a:xfrm>
          <a:prstGeom prst="rect">
            <a:avLst/>
          </a:prstGeom>
          <a:noFill/>
          <a:ln w="12700">
            <a:solidFill>
              <a:schemeClr val="accent3"/>
            </a:solidFill>
          </a:ln>
        </p:spPr>
        <p:txBody>
          <a:bodyPr wrap="square" rtlCol="0" anchor="ctr">
            <a:noAutofit/>
          </a:bodyPr>
          <a:lstStyle/>
          <a:p>
            <a:pPr>
              <a:spcBef>
                <a:spcPts val="600"/>
              </a:spcBef>
            </a:pPr>
            <a:r>
              <a:rPr lang="de-DE" dirty="0">
                <a:latin typeface="Arial" panose="020B0604020202020204" pitchFamily="34" charset="0"/>
                <a:cs typeface="Arial" panose="020B0604020202020204" pitchFamily="34" charset="0"/>
              </a:rPr>
              <a:t>Mobilitätskonzept mit Verkehrszahlen</a:t>
            </a:r>
          </a:p>
        </p:txBody>
      </p:sp>
      <p:pic>
        <p:nvPicPr>
          <p:cNvPr id="7" name="Inhaltsplatzhalter 7">
            <a:extLst>
              <a:ext uri="{FF2B5EF4-FFF2-40B4-BE49-F238E27FC236}">
                <a16:creationId xmlns:a16="http://schemas.microsoft.com/office/drawing/2014/main" id="{D32DBD55-1828-785F-D442-E975DA3DCFD8}"/>
              </a:ext>
            </a:extLst>
          </p:cNvPr>
          <p:cNvPicPr>
            <a:picLocks noGrp="1" noChangeAspect="1"/>
          </p:cNvPicPr>
          <p:nvPr>
            <p:ph sz="quarter" idx="13"/>
          </p:nvPr>
        </p:nvPicPr>
        <p:blipFill>
          <a:blip r:embed="rId4">
            <a:extLst>
              <a:ext uri="{28A0092B-C50C-407E-A947-70E740481C1C}">
                <a14:useLocalDpi xmlns:a14="http://schemas.microsoft.com/office/drawing/2010/main" val="0"/>
              </a:ext>
            </a:extLst>
          </a:blip>
          <a:srcRect l="2982" t="1589" r="2375" b="1680"/>
          <a:stretch>
            <a:fillRect/>
          </a:stretch>
        </p:blipFill>
        <p:spPr>
          <a:xfrm>
            <a:off x="1008186" y="1679454"/>
            <a:ext cx="2913422" cy="420764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Textfeld 10">
            <a:extLst>
              <a:ext uri="{FF2B5EF4-FFF2-40B4-BE49-F238E27FC236}">
                <a16:creationId xmlns:a16="http://schemas.microsoft.com/office/drawing/2014/main" id="{E3973957-1DBD-7197-AB13-0090F7D439D6}"/>
              </a:ext>
            </a:extLst>
          </p:cNvPr>
          <p:cNvSpPr txBox="1">
            <a:spLocks/>
          </p:cNvSpPr>
          <p:nvPr/>
        </p:nvSpPr>
        <p:spPr>
          <a:xfrm>
            <a:off x="4194922" y="3074698"/>
            <a:ext cx="3132000" cy="648000"/>
          </a:xfrm>
          <a:prstGeom prst="rect">
            <a:avLst/>
          </a:prstGeom>
          <a:noFill/>
          <a:ln w="12700">
            <a:solidFill>
              <a:schemeClr val="accent3"/>
            </a:solidFill>
          </a:ln>
        </p:spPr>
        <p:txBody>
          <a:bodyPr wrap="square" rtlCol="0" anchor="ctr">
            <a:noAutofit/>
          </a:bodyPr>
          <a:lstStyle/>
          <a:p>
            <a:pPr>
              <a:spcBef>
                <a:spcPts val="600"/>
              </a:spcBef>
            </a:pPr>
            <a:r>
              <a:rPr lang="de-DE" dirty="0">
                <a:latin typeface="Arial" panose="020B0604020202020204" pitchFamily="34" charset="0"/>
                <a:cs typeface="Arial" panose="020B0604020202020204" pitchFamily="34" charset="0"/>
              </a:rPr>
              <a:t>Autofreies Quartier als Vision</a:t>
            </a:r>
          </a:p>
        </p:txBody>
      </p:sp>
      <p:sp>
        <p:nvSpPr>
          <p:cNvPr id="13" name="Textfeld 12">
            <a:extLst>
              <a:ext uri="{FF2B5EF4-FFF2-40B4-BE49-F238E27FC236}">
                <a16:creationId xmlns:a16="http://schemas.microsoft.com/office/drawing/2014/main" id="{939CDA6E-1E5A-15F6-DA31-5213691C9D72}"/>
              </a:ext>
            </a:extLst>
          </p:cNvPr>
          <p:cNvSpPr txBox="1">
            <a:spLocks/>
          </p:cNvSpPr>
          <p:nvPr/>
        </p:nvSpPr>
        <p:spPr>
          <a:xfrm>
            <a:off x="4194922" y="2353232"/>
            <a:ext cx="3132000" cy="648000"/>
          </a:xfrm>
          <a:prstGeom prst="rect">
            <a:avLst/>
          </a:prstGeom>
          <a:noFill/>
          <a:ln w="12700">
            <a:solidFill>
              <a:schemeClr val="accent3"/>
            </a:solidFill>
          </a:ln>
        </p:spPr>
        <p:txBody>
          <a:bodyPr wrap="square" rtlCol="0" anchor="ctr">
            <a:noAutofit/>
          </a:bodyPr>
          <a:lstStyle/>
          <a:p>
            <a:r>
              <a:rPr lang="de-DE" dirty="0">
                <a:latin typeface="Arial" panose="020B0604020202020204" pitchFamily="34" charset="0"/>
                <a:cs typeface="Arial" panose="020B0604020202020204" pitchFamily="34" charset="0"/>
              </a:rPr>
              <a:t>Sorge um Mehrverkehr auf der Demutstrasse</a:t>
            </a:r>
          </a:p>
        </p:txBody>
      </p:sp>
      <p:sp>
        <p:nvSpPr>
          <p:cNvPr id="22" name="Textfeld 21">
            <a:extLst>
              <a:ext uri="{FF2B5EF4-FFF2-40B4-BE49-F238E27FC236}">
                <a16:creationId xmlns:a16="http://schemas.microsoft.com/office/drawing/2014/main" id="{6AB7BDDB-B668-DED2-1DC5-4816BD0F4BA4}"/>
              </a:ext>
            </a:extLst>
          </p:cNvPr>
          <p:cNvSpPr txBox="1">
            <a:spLocks/>
          </p:cNvSpPr>
          <p:nvPr/>
        </p:nvSpPr>
        <p:spPr>
          <a:xfrm>
            <a:off x="4194922" y="3796164"/>
            <a:ext cx="3132000" cy="648000"/>
          </a:xfrm>
          <a:prstGeom prst="rect">
            <a:avLst/>
          </a:prstGeom>
          <a:noFill/>
          <a:ln w="12700">
            <a:solidFill>
              <a:schemeClr val="accent3"/>
            </a:solidFill>
          </a:ln>
        </p:spPr>
        <p:txBody>
          <a:bodyPr wrap="square" rtlCol="0" anchor="ctr">
            <a:noAutofit/>
          </a:bodyPr>
          <a:lstStyle/>
          <a:p>
            <a:r>
              <a:rPr lang="de-DE" dirty="0">
                <a:latin typeface="Arial" panose="020B0604020202020204" pitchFamily="34" charset="0"/>
                <a:cs typeface="Arial" panose="020B0604020202020204" pitchFamily="34" charset="0"/>
              </a:rPr>
              <a:t>E-Mobilität und Carsharing fördern</a:t>
            </a:r>
          </a:p>
        </p:txBody>
      </p:sp>
      <p:sp>
        <p:nvSpPr>
          <p:cNvPr id="27" name="Pfeil: nach rechts 26">
            <a:extLst>
              <a:ext uri="{FF2B5EF4-FFF2-40B4-BE49-F238E27FC236}">
                <a16:creationId xmlns:a16="http://schemas.microsoft.com/office/drawing/2014/main" id="{00D9FBB3-FA64-C403-29A5-2AF90D8D965C}"/>
              </a:ext>
            </a:extLst>
          </p:cNvPr>
          <p:cNvSpPr/>
          <p:nvPr/>
        </p:nvSpPr>
        <p:spPr>
          <a:xfrm>
            <a:off x="7397260" y="1845831"/>
            <a:ext cx="140677" cy="335452"/>
          </a:xfrm>
          <a:prstGeom prst="rightArrow">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de-CH"/>
          </a:p>
        </p:txBody>
      </p:sp>
      <p:sp>
        <p:nvSpPr>
          <p:cNvPr id="28" name="Pfeil: nach rechts 27">
            <a:extLst>
              <a:ext uri="{FF2B5EF4-FFF2-40B4-BE49-F238E27FC236}">
                <a16:creationId xmlns:a16="http://schemas.microsoft.com/office/drawing/2014/main" id="{C1E6406B-8C4D-E357-6B6A-32D51F1FA51E}"/>
              </a:ext>
            </a:extLst>
          </p:cNvPr>
          <p:cNvSpPr/>
          <p:nvPr/>
        </p:nvSpPr>
        <p:spPr>
          <a:xfrm>
            <a:off x="7397261" y="2555739"/>
            <a:ext cx="140677" cy="335452"/>
          </a:xfrm>
          <a:prstGeom prst="rightArrow">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de-CH"/>
          </a:p>
        </p:txBody>
      </p:sp>
      <p:sp>
        <p:nvSpPr>
          <p:cNvPr id="29" name="Pfeil: nach rechts 28">
            <a:extLst>
              <a:ext uri="{FF2B5EF4-FFF2-40B4-BE49-F238E27FC236}">
                <a16:creationId xmlns:a16="http://schemas.microsoft.com/office/drawing/2014/main" id="{BCF9E744-6C32-9787-4AEC-5CFBEA8A6A44}"/>
              </a:ext>
            </a:extLst>
          </p:cNvPr>
          <p:cNvSpPr/>
          <p:nvPr/>
        </p:nvSpPr>
        <p:spPr>
          <a:xfrm>
            <a:off x="7397261" y="3975555"/>
            <a:ext cx="140677" cy="335452"/>
          </a:xfrm>
          <a:prstGeom prst="rightArrow">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de-CH"/>
          </a:p>
        </p:txBody>
      </p:sp>
      <p:sp>
        <p:nvSpPr>
          <p:cNvPr id="30" name="Pfeil: nach rechts 29">
            <a:extLst>
              <a:ext uri="{FF2B5EF4-FFF2-40B4-BE49-F238E27FC236}">
                <a16:creationId xmlns:a16="http://schemas.microsoft.com/office/drawing/2014/main" id="{917A5DA3-A843-6E97-509D-36B0FB313AED}"/>
              </a:ext>
            </a:extLst>
          </p:cNvPr>
          <p:cNvSpPr/>
          <p:nvPr/>
        </p:nvSpPr>
        <p:spPr>
          <a:xfrm>
            <a:off x="7397259" y="5395371"/>
            <a:ext cx="140677" cy="335452"/>
          </a:xfrm>
          <a:prstGeom prst="rightArrow">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de-CH"/>
          </a:p>
        </p:txBody>
      </p:sp>
      <p:sp>
        <p:nvSpPr>
          <p:cNvPr id="9" name="Textfeld 8">
            <a:extLst>
              <a:ext uri="{FF2B5EF4-FFF2-40B4-BE49-F238E27FC236}">
                <a16:creationId xmlns:a16="http://schemas.microsoft.com/office/drawing/2014/main" id="{45DC96F6-93DF-5318-5434-A0FEA8597095}"/>
              </a:ext>
            </a:extLst>
          </p:cNvPr>
          <p:cNvSpPr txBox="1">
            <a:spLocks/>
          </p:cNvSpPr>
          <p:nvPr/>
        </p:nvSpPr>
        <p:spPr>
          <a:xfrm>
            <a:off x="4194922" y="4517630"/>
            <a:ext cx="3132000" cy="648000"/>
          </a:xfrm>
          <a:prstGeom prst="rect">
            <a:avLst/>
          </a:prstGeom>
          <a:noFill/>
          <a:ln w="12700">
            <a:solidFill>
              <a:schemeClr val="accent3"/>
            </a:solidFill>
          </a:ln>
        </p:spPr>
        <p:txBody>
          <a:bodyPr wrap="square" rtlCol="0" anchor="ctr">
            <a:noAutofit/>
          </a:bodyPr>
          <a:lstStyle/>
          <a:p>
            <a:r>
              <a:rPr lang="de-DE" dirty="0">
                <a:latin typeface="Arial" panose="020B0604020202020204" pitchFamily="34" charset="0"/>
                <a:cs typeface="Arial" panose="020B0604020202020204" pitchFamily="34" charset="0"/>
              </a:rPr>
              <a:t>Tiefgarage ausreichend dimensionieren</a:t>
            </a:r>
          </a:p>
        </p:txBody>
      </p:sp>
      <p:sp>
        <p:nvSpPr>
          <p:cNvPr id="12" name="Textfeld 11">
            <a:extLst>
              <a:ext uri="{FF2B5EF4-FFF2-40B4-BE49-F238E27FC236}">
                <a16:creationId xmlns:a16="http://schemas.microsoft.com/office/drawing/2014/main" id="{98732CCB-B0AB-8C74-3452-2B7339840010}"/>
              </a:ext>
            </a:extLst>
          </p:cNvPr>
          <p:cNvSpPr txBox="1">
            <a:spLocks/>
          </p:cNvSpPr>
          <p:nvPr/>
        </p:nvSpPr>
        <p:spPr>
          <a:xfrm>
            <a:off x="4194922" y="5239097"/>
            <a:ext cx="3132000" cy="648000"/>
          </a:xfrm>
          <a:prstGeom prst="rect">
            <a:avLst/>
          </a:prstGeom>
          <a:noFill/>
          <a:ln w="12700">
            <a:solidFill>
              <a:schemeClr val="accent3"/>
            </a:solidFill>
          </a:ln>
        </p:spPr>
        <p:txBody>
          <a:bodyPr wrap="square" rtlCol="0" anchor="ctr">
            <a:noAutofit/>
          </a:bodyPr>
          <a:lstStyle/>
          <a:p>
            <a:r>
              <a:rPr lang="de-DE" dirty="0">
                <a:latin typeface="Arial" panose="020B0604020202020204" pitchFamily="34" charset="0"/>
                <a:cs typeface="Arial" panose="020B0604020202020204" pitchFamily="34" charset="0"/>
              </a:rPr>
              <a:t>ÖV-Anbindung ausbauen</a:t>
            </a:r>
          </a:p>
        </p:txBody>
      </p:sp>
      <p:sp>
        <p:nvSpPr>
          <p:cNvPr id="14" name="Textfeld 13">
            <a:extLst>
              <a:ext uri="{FF2B5EF4-FFF2-40B4-BE49-F238E27FC236}">
                <a16:creationId xmlns:a16="http://schemas.microsoft.com/office/drawing/2014/main" id="{BFC873E0-6A1F-216F-EE6C-A59FBBB1357E}"/>
              </a:ext>
            </a:extLst>
          </p:cNvPr>
          <p:cNvSpPr txBox="1">
            <a:spLocks/>
          </p:cNvSpPr>
          <p:nvPr/>
        </p:nvSpPr>
        <p:spPr>
          <a:xfrm>
            <a:off x="7656638" y="1618904"/>
            <a:ext cx="3697161" cy="648000"/>
          </a:xfrm>
          <a:prstGeom prst="rect">
            <a:avLst/>
          </a:prstGeom>
          <a:noFill/>
          <a:ln w="12700">
            <a:solidFill>
              <a:schemeClr val="accent3"/>
            </a:solidFill>
          </a:ln>
        </p:spPr>
        <p:txBody>
          <a:bodyPr wrap="square" rtlCol="0" anchor="ctr">
            <a:noAutofit/>
          </a:bodyPr>
          <a:lstStyle/>
          <a:p>
            <a:pPr>
              <a:spcBef>
                <a:spcPts val="600"/>
              </a:spcBef>
            </a:pPr>
            <a:r>
              <a:rPr lang="de-DE" dirty="0">
                <a:latin typeface="Arial" panose="020B0604020202020204" pitchFamily="34" charset="0"/>
                <a:cs typeface="Arial" panose="020B0604020202020204" pitchFamily="34" charset="0"/>
              </a:rPr>
              <a:t>Messungen, Gesamtsystem </a:t>
            </a:r>
            <a:br>
              <a:rPr lang="de-DE" dirty="0">
                <a:latin typeface="Arial" panose="020B0604020202020204" pitchFamily="34" charset="0"/>
                <a:cs typeface="Arial" panose="020B0604020202020204" pitchFamily="34" charset="0"/>
              </a:rPr>
            </a:br>
            <a:r>
              <a:rPr lang="de-DE" dirty="0">
                <a:latin typeface="Arial" panose="020B0604020202020204" pitchFamily="34" charset="0"/>
                <a:cs typeface="Arial" panose="020B0604020202020204" pitchFamily="34" charset="0"/>
              </a:rPr>
              <a:t>St. Georgen nicht überlasten </a:t>
            </a:r>
            <a:endParaRPr lang="de-CH" dirty="0">
              <a:latin typeface="Arial" panose="020B0604020202020204" pitchFamily="34" charset="0"/>
              <a:cs typeface="Arial" panose="020B0604020202020204" pitchFamily="34" charset="0"/>
            </a:endParaRPr>
          </a:p>
        </p:txBody>
      </p:sp>
      <p:sp>
        <p:nvSpPr>
          <p:cNvPr id="15" name="Textfeld 14">
            <a:extLst>
              <a:ext uri="{FF2B5EF4-FFF2-40B4-BE49-F238E27FC236}">
                <a16:creationId xmlns:a16="http://schemas.microsoft.com/office/drawing/2014/main" id="{FD06CB4D-2229-6DDF-2193-F645FD9923AB}"/>
              </a:ext>
            </a:extLst>
          </p:cNvPr>
          <p:cNvSpPr txBox="1">
            <a:spLocks/>
          </p:cNvSpPr>
          <p:nvPr/>
        </p:nvSpPr>
        <p:spPr>
          <a:xfrm>
            <a:off x="7656638" y="3061836"/>
            <a:ext cx="3697161" cy="648000"/>
          </a:xfrm>
          <a:prstGeom prst="rect">
            <a:avLst/>
          </a:prstGeom>
          <a:noFill/>
          <a:ln w="12700">
            <a:solidFill>
              <a:schemeClr val="accent3"/>
            </a:solidFill>
          </a:ln>
        </p:spPr>
        <p:txBody>
          <a:bodyPr wrap="square" rtlCol="0" anchor="ctr">
            <a:noAutofit/>
          </a:bodyPr>
          <a:lstStyle/>
          <a:p>
            <a:r>
              <a:rPr lang="de-DE" dirty="0">
                <a:latin typeface="Arial" panose="020B0604020202020204" pitchFamily="34" charset="0"/>
                <a:cs typeface="Arial" panose="020B0604020202020204" pitchFamily="34" charset="0"/>
              </a:rPr>
              <a:t>Eine </a:t>
            </a:r>
            <a:r>
              <a:rPr lang="de-DE" dirty="0" err="1">
                <a:latin typeface="Arial" panose="020B0604020202020204" pitchFamily="34" charset="0"/>
                <a:cs typeface="Arial" panose="020B0604020202020204" pitchFamily="34" charset="0"/>
              </a:rPr>
              <a:t>Ringstrasse</a:t>
            </a:r>
            <a:r>
              <a:rPr lang="de-DE" dirty="0">
                <a:latin typeface="Arial" panose="020B0604020202020204" pitchFamily="34" charset="0"/>
                <a:cs typeface="Arial" panose="020B0604020202020204" pitchFamily="34" charset="0"/>
              </a:rPr>
              <a:t> als Zubringer nötig, Dorfplatz autofrei</a:t>
            </a:r>
          </a:p>
        </p:txBody>
      </p:sp>
      <p:sp>
        <p:nvSpPr>
          <p:cNvPr id="16" name="Textfeld 15">
            <a:extLst>
              <a:ext uri="{FF2B5EF4-FFF2-40B4-BE49-F238E27FC236}">
                <a16:creationId xmlns:a16="http://schemas.microsoft.com/office/drawing/2014/main" id="{6D4368A4-C4A3-D9CF-A307-15C11829D9DB}"/>
              </a:ext>
            </a:extLst>
          </p:cNvPr>
          <p:cNvSpPr txBox="1">
            <a:spLocks/>
          </p:cNvSpPr>
          <p:nvPr/>
        </p:nvSpPr>
        <p:spPr>
          <a:xfrm>
            <a:off x="7656637" y="2353232"/>
            <a:ext cx="3697161" cy="648000"/>
          </a:xfrm>
          <a:prstGeom prst="rect">
            <a:avLst/>
          </a:prstGeom>
          <a:noFill/>
          <a:ln w="12700">
            <a:solidFill>
              <a:schemeClr val="accent3"/>
            </a:solidFill>
          </a:ln>
        </p:spPr>
        <p:txBody>
          <a:bodyPr wrap="square" rtlCol="0" anchor="ctr">
            <a:noAutofit/>
          </a:bodyPr>
          <a:lstStyle/>
          <a:p>
            <a:pPr>
              <a:spcBef>
                <a:spcPts val="600"/>
              </a:spcBef>
            </a:pPr>
            <a:r>
              <a:rPr lang="de-DE" dirty="0">
                <a:latin typeface="Arial" panose="020B0604020202020204" pitchFamily="34" charset="0"/>
                <a:cs typeface="Arial" panose="020B0604020202020204" pitchFamily="34" charset="0"/>
              </a:rPr>
              <a:t>Drei Ausfahrten der Tiefgarage</a:t>
            </a:r>
          </a:p>
        </p:txBody>
      </p:sp>
      <p:sp>
        <p:nvSpPr>
          <p:cNvPr id="17" name="Textfeld 16">
            <a:extLst>
              <a:ext uri="{FF2B5EF4-FFF2-40B4-BE49-F238E27FC236}">
                <a16:creationId xmlns:a16="http://schemas.microsoft.com/office/drawing/2014/main" id="{F5F59BE4-A96A-0CB0-9168-F5B860D89598}"/>
              </a:ext>
            </a:extLst>
          </p:cNvPr>
          <p:cNvSpPr txBox="1">
            <a:spLocks/>
          </p:cNvSpPr>
          <p:nvPr/>
        </p:nvSpPr>
        <p:spPr>
          <a:xfrm>
            <a:off x="7656638" y="3796164"/>
            <a:ext cx="3697161" cy="648000"/>
          </a:xfrm>
          <a:prstGeom prst="rect">
            <a:avLst/>
          </a:prstGeom>
          <a:noFill/>
          <a:ln w="12700">
            <a:solidFill>
              <a:schemeClr val="accent3"/>
            </a:solidFill>
          </a:ln>
        </p:spPr>
        <p:txBody>
          <a:bodyPr wrap="square" rtlCol="0" anchor="ctr">
            <a:noAutofit/>
          </a:bodyPr>
          <a:lstStyle/>
          <a:p>
            <a:pPr>
              <a:spcBef>
                <a:spcPts val="600"/>
              </a:spcBef>
            </a:pPr>
            <a:r>
              <a:rPr lang="de-DE" dirty="0">
                <a:latin typeface="Arial" panose="020B0604020202020204" pitchFamily="34" charset="0"/>
                <a:cs typeface="Arial" panose="020B0604020202020204" pitchFamily="34" charset="0"/>
              </a:rPr>
              <a:t>E-Ladestationen in der Tiefgarage, Provider Carsharing-Modell</a:t>
            </a:r>
            <a:endParaRPr lang="de-CH" dirty="0">
              <a:latin typeface="Arial" panose="020B0604020202020204" pitchFamily="34" charset="0"/>
              <a:cs typeface="Arial" panose="020B0604020202020204" pitchFamily="34" charset="0"/>
            </a:endParaRPr>
          </a:p>
        </p:txBody>
      </p:sp>
      <p:sp>
        <p:nvSpPr>
          <p:cNvPr id="18" name="Textfeld 17">
            <a:extLst>
              <a:ext uri="{FF2B5EF4-FFF2-40B4-BE49-F238E27FC236}">
                <a16:creationId xmlns:a16="http://schemas.microsoft.com/office/drawing/2014/main" id="{70FB7592-CDA5-8D77-B49B-11F7C5E12C5E}"/>
              </a:ext>
            </a:extLst>
          </p:cNvPr>
          <p:cNvSpPr txBox="1">
            <a:spLocks/>
          </p:cNvSpPr>
          <p:nvPr/>
        </p:nvSpPr>
        <p:spPr>
          <a:xfrm>
            <a:off x="7656638" y="4517630"/>
            <a:ext cx="3697161" cy="648000"/>
          </a:xfrm>
          <a:prstGeom prst="rect">
            <a:avLst/>
          </a:prstGeom>
          <a:noFill/>
          <a:ln w="12700">
            <a:solidFill>
              <a:schemeClr val="accent3"/>
            </a:solidFill>
          </a:ln>
        </p:spPr>
        <p:txBody>
          <a:bodyPr wrap="square" rtlCol="0" anchor="ctr">
            <a:noAutofit/>
          </a:bodyPr>
          <a:lstStyle/>
          <a:p>
            <a:r>
              <a:rPr lang="de-DE" dirty="0">
                <a:latin typeface="Arial" panose="020B0604020202020204" pitchFamily="34" charset="0"/>
                <a:cs typeface="Arial" panose="020B0604020202020204" pitchFamily="34" charset="0"/>
              </a:rPr>
              <a:t>Parkplätze mit Reduktionsfaktor, plus </a:t>
            </a:r>
            <a:r>
              <a:rPr lang="de-DE" dirty="0" err="1">
                <a:latin typeface="Arial" panose="020B0604020202020204" pitchFamily="34" charset="0"/>
                <a:cs typeface="Arial" panose="020B0604020202020204" pitchFamily="34" charset="0"/>
              </a:rPr>
              <a:t>Quartierparkierung</a:t>
            </a:r>
            <a:endParaRPr lang="de-DE" dirty="0">
              <a:latin typeface="Arial" panose="020B0604020202020204" pitchFamily="34" charset="0"/>
              <a:cs typeface="Arial" panose="020B0604020202020204" pitchFamily="34" charset="0"/>
            </a:endParaRPr>
          </a:p>
        </p:txBody>
      </p:sp>
      <p:sp>
        <p:nvSpPr>
          <p:cNvPr id="19" name="Textfeld 18">
            <a:extLst>
              <a:ext uri="{FF2B5EF4-FFF2-40B4-BE49-F238E27FC236}">
                <a16:creationId xmlns:a16="http://schemas.microsoft.com/office/drawing/2014/main" id="{A5295C6D-F921-5E2E-A65E-1BCC502A4BDD}"/>
              </a:ext>
            </a:extLst>
          </p:cNvPr>
          <p:cNvSpPr txBox="1">
            <a:spLocks/>
          </p:cNvSpPr>
          <p:nvPr/>
        </p:nvSpPr>
        <p:spPr>
          <a:xfrm>
            <a:off x="7656638" y="5239097"/>
            <a:ext cx="3697161" cy="648000"/>
          </a:xfrm>
          <a:prstGeom prst="rect">
            <a:avLst/>
          </a:prstGeom>
          <a:noFill/>
          <a:ln w="12700">
            <a:solidFill>
              <a:schemeClr val="accent3"/>
            </a:solidFill>
          </a:ln>
        </p:spPr>
        <p:txBody>
          <a:bodyPr wrap="square" rtlCol="0" anchor="ctr">
            <a:noAutofit/>
          </a:bodyPr>
          <a:lstStyle/>
          <a:p>
            <a:pPr>
              <a:spcBef>
                <a:spcPts val="600"/>
              </a:spcBef>
            </a:pPr>
            <a:r>
              <a:rPr lang="de-DE" dirty="0">
                <a:latin typeface="Arial" panose="020B0604020202020204" pitchFamily="34" charset="0"/>
                <a:cs typeface="Arial" panose="020B0604020202020204" pitchFamily="34" charset="0"/>
              </a:rPr>
              <a:t>Verbesserung öV-</a:t>
            </a:r>
            <a:r>
              <a:rPr lang="de-DE" dirty="0" err="1">
                <a:latin typeface="Arial" panose="020B0604020202020204" pitchFamily="34" charset="0"/>
                <a:cs typeface="Arial" panose="020B0604020202020204" pitchFamily="34" charset="0"/>
              </a:rPr>
              <a:t>Erschliessung</a:t>
            </a:r>
            <a:r>
              <a:rPr lang="de-DE" dirty="0">
                <a:latin typeface="Arial" panose="020B0604020202020204" pitchFamily="34" charset="0"/>
                <a:cs typeface="Arial" panose="020B0604020202020204" pitchFamily="34" charset="0"/>
              </a:rPr>
              <a:t> ist notwendig</a:t>
            </a:r>
            <a:endParaRPr lang="de-CH" dirty="0">
              <a:latin typeface="Arial" panose="020B0604020202020204" pitchFamily="34" charset="0"/>
              <a:cs typeface="Arial" panose="020B0604020202020204" pitchFamily="34" charset="0"/>
            </a:endParaRPr>
          </a:p>
        </p:txBody>
      </p:sp>
      <p:sp>
        <p:nvSpPr>
          <p:cNvPr id="20" name="Pfeil: nach rechts 19">
            <a:extLst>
              <a:ext uri="{FF2B5EF4-FFF2-40B4-BE49-F238E27FC236}">
                <a16:creationId xmlns:a16="http://schemas.microsoft.com/office/drawing/2014/main" id="{4FE49C9F-E16E-F770-3F31-B9E5D8A2E889}"/>
              </a:ext>
            </a:extLst>
          </p:cNvPr>
          <p:cNvSpPr/>
          <p:nvPr/>
        </p:nvSpPr>
        <p:spPr>
          <a:xfrm>
            <a:off x="7394820" y="3265647"/>
            <a:ext cx="140677" cy="335452"/>
          </a:xfrm>
          <a:prstGeom prst="rightArrow">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de-CH"/>
          </a:p>
        </p:txBody>
      </p:sp>
      <p:sp>
        <p:nvSpPr>
          <p:cNvPr id="21" name="Pfeil: nach rechts 20">
            <a:extLst>
              <a:ext uri="{FF2B5EF4-FFF2-40B4-BE49-F238E27FC236}">
                <a16:creationId xmlns:a16="http://schemas.microsoft.com/office/drawing/2014/main" id="{D0676B4D-3ED0-9224-F310-52C285D41650}"/>
              </a:ext>
            </a:extLst>
          </p:cNvPr>
          <p:cNvSpPr/>
          <p:nvPr/>
        </p:nvSpPr>
        <p:spPr>
          <a:xfrm>
            <a:off x="7397258" y="4685463"/>
            <a:ext cx="140677" cy="335452"/>
          </a:xfrm>
          <a:prstGeom prst="rightArrow">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de-CH"/>
          </a:p>
        </p:txBody>
      </p:sp>
    </p:spTree>
    <p:extLst>
      <p:ext uri="{BB962C8B-B14F-4D97-AF65-F5344CB8AC3E}">
        <p14:creationId xmlns:p14="http://schemas.microsoft.com/office/powerpoint/2010/main" val="3728293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29" grpId="0" animBg="1"/>
      <p:bldP spid="30" grpId="0" animBg="1"/>
      <p:bldP spid="14" grpId="0" animBg="1"/>
      <p:bldP spid="15" grpId="0" animBg="1"/>
      <p:bldP spid="16" grpId="0" animBg="1"/>
      <p:bldP spid="17" grpId="0" animBg="1"/>
      <p:bldP spid="18" grpId="0" animBg="1"/>
      <p:bldP spid="19" grpId="0" animBg="1"/>
      <p:bldP spid="20" grpId="0" animBg="1"/>
      <p:bldP spid="2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8B9570-4498-98DF-2234-69A224FE29EB}"/>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39415A22-E7A9-4E3B-7AE2-33B0CA895398}"/>
              </a:ext>
            </a:extLst>
          </p:cNvPr>
          <p:cNvSpPr>
            <a:spLocks noGrp="1"/>
          </p:cNvSpPr>
          <p:nvPr>
            <p:ph type="title"/>
          </p:nvPr>
        </p:nvSpPr>
        <p:spPr/>
        <p:txBody>
          <a:bodyPr>
            <a:normAutofit/>
          </a:bodyPr>
          <a:lstStyle/>
          <a:p>
            <a:r>
              <a:rPr lang="de-CH" sz="2400" b="1" dirty="0">
                <a:solidFill>
                  <a:srgbClr val="006600"/>
                </a:solidFill>
                <a:latin typeface="Arial" panose="020B0604020202020204" pitchFamily="34" charset="0"/>
                <a:cs typeface="Arial" panose="020B0604020202020204" pitchFamily="34" charset="0"/>
              </a:rPr>
              <a:t>Was haben wir mitgenommen?</a:t>
            </a:r>
            <a:endParaRPr lang="de-CH" dirty="0"/>
          </a:p>
        </p:txBody>
      </p:sp>
      <p:sp>
        <p:nvSpPr>
          <p:cNvPr id="6" name="Datumsplatzhalter 5">
            <a:extLst>
              <a:ext uri="{FF2B5EF4-FFF2-40B4-BE49-F238E27FC236}">
                <a16:creationId xmlns:a16="http://schemas.microsoft.com/office/drawing/2014/main" id="{8764DFD5-BB11-8B52-22B8-258443828468}"/>
              </a:ext>
            </a:extLst>
          </p:cNvPr>
          <p:cNvSpPr>
            <a:spLocks noGrp="1"/>
          </p:cNvSpPr>
          <p:nvPr>
            <p:ph type="dt" sz="half" idx="14"/>
          </p:nvPr>
        </p:nvSpPr>
        <p:spPr/>
        <p:txBody>
          <a:bodyPr/>
          <a:lstStyle/>
          <a:p>
            <a:r>
              <a:rPr lang="de-DE" noProof="0"/>
              <a:t>21.04.2026</a:t>
            </a:r>
            <a:endParaRPr lang="de-CH" noProof="0"/>
          </a:p>
        </p:txBody>
      </p:sp>
      <p:sp>
        <p:nvSpPr>
          <p:cNvPr id="8" name="Fußzeilenplatzhalter 7">
            <a:extLst>
              <a:ext uri="{FF2B5EF4-FFF2-40B4-BE49-F238E27FC236}">
                <a16:creationId xmlns:a16="http://schemas.microsoft.com/office/drawing/2014/main" id="{C09B1D0C-9151-A6CD-65C8-8673C42ADB88}"/>
              </a:ext>
            </a:extLst>
          </p:cNvPr>
          <p:cNvSpPr>
            <a:spLocks noGrp="1"/>
          </p:cNvSpPr>
          <p:nvPr>
            <p:ph type="ftr" sz="quarter" idx="15"/>
          </p:nvPr>
        </p:nvSpPr>
        <p:spPr/>
        <p:txBody>
          <a:bodyPr/>
          <a:lstStyle/>
          <a:p>
            <a:endParaRPr lang="de-CH" dirty="0"/>
          </a:p>
        </p:txBody>
      </p:sp>
      <p:sp>
        <p:nvSpPr>
          <p:cNvPr id="4" name="Foliennummernplatzhalter 3">
            <a:extLst>
              <a:ext uri="{FF2B5EF4-FFF2-40B4-BE49-F238E27FC236}">
                <a16:creationId xmlns:a16="http://schemas.microsoft.com/office/drawing/2014/main" id="{E601AADF-FD23-E1C8-5906-4F01B64727D2}"/>
              </a:ext>
            </a:extLst>
          </p:cNvPr>
          <p:cNvSpPr>
            <a:spLocks noGrp="1"/>
          </p:cNvSpPr>
          <p:nvPr>
            <p:ph type="sldNum" sz="quarter" idx="16"/>
          </p:nvPr>
        </p:nvSpPr>
        <p:spPr/>
        <p:txBody>
          <a:bodyPr/>
          <a:lstStyle/>
          <a:p>
            <a:fld id="{DDEDEB93-9EE4-4463-88AB-DBF02166A2A4}" type="slidenum">
              <a:rPr lang="de-CH" noProof="0" smtClean="0"/>
              <a:pPr/>
              <a:t>18</a:t>
            </a:fld>
            <a:endParaRPr lang="de-CH" noProof="0"/>
          </a:p>
        </p:txBody>
      </p:sp>
      <p:pic>
        <p:nvPicPr>
          <p:cNvPr id="3" name="Grafik 2">
            <a:extLst>
              <a:ext uri="{FF2B5EF4-FFF2-40B4-BE49-F238E27FC236}">
                <a16:creationId xmlns:a16="http://schemas.microsoft.com/office/drawing/2014/main" id="{F56B5C58-D82D-F38D-49E8-31FACFACFD0C}"/>
              </a:ext>
            </a:extLst>
          </p:cNvPr>
          <p:cNvPicPr>
            <a:picLocks noChangeAspect="1"/>
          </p:cNvPicPr>
          <p:nvPr/>
        </p:nvPicPr>
        <p:blipFill>
          <a:blip r:embed="rId3"/>
          <a:stretch>
            <a:fillRect/>
          </a:stretch>
        </p:blipFill>
        <p:spPr>
          <a:xfrm>
            <a:off x="10273486" y="139218"/>
            <a:ext cx="1768378" cy="1250004"/>
          </a:xfrm>
          <a:prstGeom prst="rect">
            <a:avLst/>
          </a:prstGeom>
        </p:spPr>
      </p:pic>
      <p:sp>
        <p:nvSpPr>
          <p:cNvPr id="5" name="Textfeld 4">
            <a:extLst>
              <a:ext uri="{FF2B5EF4-FFF2-40B4-BE49-F238E27FC236}">
                <a16:creationId xmlns:a16="http://schemas.microsoft.com/office/drawing/2014/main" id="{6E86A224-DF9F-F821-55EA-6C61AC07A466}"/>
              </a:ext>
            </a:extLst>
          </p:cNvPr>
          <p:cNvSpPr txBox="1">
            <a:spLocks/>
          </p:cNvSpPr>
          <p:nvPr/>
        </p:nvSpPr>
        <p:spPr>
          <a:xfrm>
            <a:off x="4194922" y="1631766"/>
            <a:ext cx="3132000" cy="546980"/>
          </a:xfrm>
          <a:prstGeom prst="rect">
            <a:avLst/>
          </a:prstGeom>
          <a:noFill/>
          <a:ln w="12700">
            <a:solidFill>
              <a:schemeClr val="accent3"/>
            </a:solidFill>
          </a:ln>
        </p:spPr>
        <p:txBody>
          <a:bodyPr wrap="square" rtlCol="0" anchor="ctr">
            <a:noAutofit/>
          </a:bodyPr>
          <a:lstStyle/>
          <a:p>
            <a:pPr>
              <a:spcBef>
                <a:spcPts val="600"/>
              </a:spcBef>
            </a:pPr>
            <a:r>
              <a:rPr lang="de-DE" dirty="0">
                <a:latin typeface="Arial" panose="020B0604020202020204" pitchFamily="34" charset="0"/>
                <a:cs typeface="Arial" panose="020B0604020202020204" pitchFamily="34" charset="0"/>
              </a:rPr>
              <a:t>Hochwertige Grün- und Begegnungsräume</a:t>
            </a:r>
          </a:p>
        </p:txBody>
      </p:sp>
      <p:pic>
        <p:nvPicPr>
          <p:cNvPr id="7" name="Inhaltsplatzhalter 7">
            <a:extLst>
              <a:ext uri="{FF2B5EF4-FFF2-40B4-BE49-F238E27FC236}">
                <a16:creationId xmlns:a16="http://schemas.microsoft.com/office/drawing/2014/main" id="{902F4145-5249-E19E-D14E-FFE559DF09F5}"/>
              </a:ext>
            </a:extLst>
          </p:cNvPr>
          <p:cNvPicPr>
            <a:picLocks noGrp="1" noChangeAspect="1"/>
          </p:cNvPicPr>
          <p:nvPr>
            <p:ph sz="quarter" idx="13"/>
          </p:nvPr>
        </p:nvPicPr>
        <p:blipFill>
          <a:blip r:embed="rId4">
            <a:extLst>
              <a:ext uri="{28A0092B-C50C-407E-A947-70E740481C1C}">
                <a14:useLocalDpi xmlns:a14="http://schemas.microsoft.com/office/drawing/2010/main" val="0"/>
              </a:ext>
            </a:extLst>
          </a:blip>
          <a:srcRect l="4096" t="2330" r="3314" b="3053"/>
          <a:stretch>
            <a:fillRect/>
          </a:stretch>
        </p:blipFill>
        <p:spPr>
          <a:xfrm>
            <a:off x="969109" y="1690688"/>
            <a:ext cx="2896096" cy="418191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Textfeld 10">
            <a:extLst>
              <a:ext uri="{FF2B5EF4-FFF2-40B4-BE49-F238E27FC236}">
                <a16:creationId xmlns:a16="http://schemas.microsoft.com/office/drawing/2014/main" id="{47C9CA79-A786-0EFE-C784-62E531E01E9B}"/>
              </a:ext>
            </a:extLst>
          </p:cNvPr>
          <p:cNvSpPr txBox="1">
            <a:spLocks/>
          </p:cNvSpPr>
          <p:nvPr/>
        </p:nvSpPr>
        <p:spPr>
          <a:xfrm>
            <a:off x="4194922" y="2834210"/>
            <a:ext cx="3132000" cy="546980"/>
          </a:xfrm>
          <a:prstGeom prst="rect">
            <a:avLst/>
          </a:prstGeom>
          <a:noFill/>
          <a:ln w="12700">
            <a:solidFill>
              <a:schemeClr val="accent3"/>
            </a:solidFill>
          </a:ln>
        </p:spPr>
        <p:txBody>
          <a:bodyPr wrap="square" rtlCol="0" anchor="ctr">
            <a:noAutofit/>
          </a:bodyPr>
          <a:lstStyle/>
          <a:p>
            <a:pPr>
              <a:spcBef>
                <a:spcPts val="600"/>
              </a:spcBef>
            </a:pPr>
            <a:r>
              <a:rPr lang="de-DE" dirty="0">
                <a:latin typeface="Arial" panose="020B0604020202020204" pitchFamily="34" charset="0"/>
                <a:cs typeface="Arial" panose="020B0604020202020204" pitchFamily="34" charset="0"/>
              </a:rPr>
              <a:t>Familiengärten: Bessere Lage prüfen</a:t>
            </a:r>
          </a:p>
        </p:txBody>
      </p:sp>
      <p:sp>
        <p:nvSpPr>
          <p:cNvPr id="13" name="Textfeld 12">
            <a:extLst>
              <a:ext uri="{FF2B5EF4-FFF2-40B4-BE49-F238E27FC236}">
                <a16:creationId xmlns:a16="http://schemas.microsoft.com/office/drawing/2014/main" id="{559924AA-DA6B-B8F4-F154-8BF05C296F39}"/>
              </a:ext>
            </a:extLst>
          </p:cNvPr>
          <p:cNvSpPr txBox="1">
            <a:spLocks/>
          </p:cNvSpPr>
          <p:nvPr/>
        </p:nvSpPr>
        <p:spPr>
          <a:xfrm>
            <a:off x="4194922" y="2232988"/>
            <a:ext cx="3132000" cy="546980"/>
          </a:xfrm>
          <a:prstGeom prst="rect">
            <a:avLst/>
          </a:prstGeom>
          <a:noFill/>
          <a:ln w="12700">
            <a:solidFill>
              <a:schemeClr val="accent3"/>
            </a:solidFill>
          </a:ln>
        </p:spPr>
        <p:txBody>
          <a:bodyPr wrap="square" rtlCol="0" anchor="ctr">
            <a:noAutofit/>
          </a:bodyPr>
          <a:lstStyle/>
          <a:p>
            <a:r>
              <a:rPr lang="de-DE" dirty="0">
                <a:latin typeface="Arial" panose="020B0604020202020204" pitchFamily="34" charset="0"/>
                <a:cs typeface="Arial" panose="020B0604020202020204" pitchFamily="34" charset="0"/>
              </a:rPr>
              <a:t>Erhalt der Familiengärten</a:t>
            </a:r>
          </a:p>
        </p:txBody>
      </p:sp>
      <p:sp>
        <p:nvSpPr>
          <p:cNvPr id="22" name="Textfeld 21">
            <a:extLst>
              <a:ext uri="{FF2B5EF4-FFF2-40B4-BE49-F238E27FC236}">
                <a16:creationId xmlns:a16="http://schemas.microsoft.com/office/drawing/2014/main" id="{6A4690F0-62A2-0F43-6074-D4E361B839AD}"/>
              </a:ext>
            </a:extLst>
          </p:cNvPr>
          <p:cNvSpPr txBox="1">
            <a:spLocks/>
          </p:cNvSpPr>
          <p:nvPr/>
        </p:nvSpPr>
        <p:spPr>
          <a:xfrm>
            <a:off x="4194922" y="3435432"/>
            <a:ext cx="3132000" cy="546980"/>
          </a:xfrm>
          <a:prstGeom prst="rect">
            <a:avLst/>
          </a:prstGeom>
          <a:noFill/>
          <a:ln w="12700">
            <a:solidFill>
              <a:schemeClr val="accent3"/>
            </a:solidFill>
          </a:ln>
        </p:spPr>
        <p:txBody>
          <a:bodyPr wrap="square" rtlCol="0" anchor="ctr">
            <a:noAutofit/>
          </a:bodyPr>
          <a:lstStyle/>
          <a:p>
            <a:r>
              <a:rPr lang="de-DE" dirty="0">
                <a:latin typeface="Arial" panose="020B0604020202020204" pitchFamily="34" charset="0"/>
                <a:cs typeface="Arial" panose="020B0604020202020204" pitchFamily="34" charset="0"/>
              </a:rPr>
              <a:t>Nutzung Familiengärten während Bauzeit sichern</a:t>
            </a:r>
            <a:endParaRPr lang="de-CH" dirty="0"/>
          </a:p>
        </p:txBody>
      </p:sp>
      <p:sp>
        <p:nvSpPr>
          <p:cNvPr id="27" name="Pfeil: nach rechts 26">
            <a:extLst>
              <a:ext uri="{FF2B5EF4-FFF2-40B4-BE49-F238E27FC236}">
                <a16:creationId xmlns:a16="http://schemas.microsoft.com/office/drawing/2014/main" id="{7E921BF7-2D91-2F50-F866-2D83A40CF4C9}"/>
              </a:ext>
            </a:extLst>
          </p:cNvPr>
          <p:cNvSpPr/>
          <p:nvPr/>
        </p:nvSpPr>
        <p:spPr>
          <a:xfrm>
            <a:off x="7397260" y="1753623"/>
            <a:ext cx="140677" cy="335452"/>
          </a:xfrm>
          <a:prstGeom prst="rightArrow">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de-CH"/>
          </a:p>
        </p:txBody>
      </p:sp>
      <p:sp>
        <p:nvSpPr>
          <p:cNvPr id="28" name="Pfeil: nach rechts 27">
            <a:extLst>
              <a:ext uri="{FF2B5EF4-FFF2-40B4-BE49-F238E27FC236}">
                <a16:creationId xmlns:a16="http://schemas.microsoft.com/office/drawing/2014/main" id="{C0E4875F-1A13-F9BF-06B5-DD64A3251A1D}"/>
              </a:ext>
            </a:extLst>
          </p:cNvPr>
          <p:cNvSpPr/>
          <p:nvPr/>
        </p:nvSpPr>
        <p:spPr>
          <a:xfrm>
            <a:off x="7397261" y="2360581"/>
            <a:ext cx="140677" cy="335452"/>
          </a:xfrm>
          <a:prstGeom prst="rightArrow">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de-CH"/>
          </a:p>
        </p:txBody>
      </p:sp>
      <p:sp>
        <p:nvSpPr>
          <p:cNvPr id="29" name="Pfeil: nach rechts 28">
            <a:extLst>
              <a:ext uri="{FF2B5EF4-FFF2-40B4-BE49-F238E27FC236}">
                <a16:creationId xmlns:a16="http://schemas.microsoft.com/office/drawing/2014/main" id="{5C8901BA-DA81-9A43-D014-13F731E96E25}"/>
              </a:ext>
            </a:extLst>
          </p:cNvPr>
          <p:cNvSpPr/>
          <p:nvPr/>
        </p:nvSpPr>
        <p:spPr>
          <a:xfrm>
            <a:off x="7397261" y="3574497"/>
            <a:ext cx="140677" cy="335452"/>
          </a:xfrm>
          <a:prstGeom prst="rightArrow">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de-CH"/>
          </a:p>
        </p:txBody>
      </p:sp>
      <p:sp>
        <p:nvSpPr>
          <p:cNvPr id="30" name="Pfeil: nach rechts 29">
            <a:extLst>
              <a:ext uri="{FF2B5EF4-FFF2-40B4-BE49-F238E27FC236}">
                <a16:creationId xmlns:a16="http://schemas.microsoft.com/office/drawing/2014/main" id="{50712CD0-00BC-E161-E172-DA2969683D62}"/>
              </a:ext>
            </a:extLst>
          </p:cNvPr>
          <p:cNvSpPr/>
          <p:nvPr/>
        </p:nvSpPr>
        <p:spPr>
          <a:xfrm>
            <a:off x="7397259" y="5395371"/>
            <a:ext cx="140677" cy="335452"/>
          </a:xfrm>
          <a:prstGeom prst="rightArrow">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de-CH"/>
          </a:p>
        </p:txBody>
      </p:sp>
      <p:sp>
        <p:nvSpPr>
          <p:cNvPr id="9" name="Textfeld 8">
            <a:extLst>
              <a:ext uri="{FF2B5EF4-FFF2-40B4-BE49-F238E27FC236}">
                <a16:creationId xmlns:a16="http://schemas.microsoft.com/office/drawing/2014/main" id="{258C2BFF-7B2C-133D-5E76-D7A181480E71}"/>
              </a:ext>
            </a:extLst>
          </p:cNvPr>
          <p:cNvSpPr txBox="1">
            <a:spLocks/>
          </p:cNvSpPr>
          <p:nvPr/>
        </p:nvSpPr>
        <p:spPr>
          <a:xfrm>
            <a:off x="4194922" y="4036654"/>
            <a:ext cx="3132000" cy="546980"/>
          </a:xfrm>
          <a:prstGeom prst="rect">
            <a:avLst/>
          </a:prstGeom>
          <a:noFill/>
          <a:ln w="12700">
            <a:solidFill>
              <a:schemeClr val="accent3"/>
            </a:solidFill>
          </a:ln>
        </p:spPr>
        <p:txBody>
          <a:bodyPr wrap="square" rtlCol="0" anchor="ctr">
            <a:noAutofit/>
          </a:bodyPr>
          <a:lstStyle/>
          <a:p>
            <a:r>
              <a:rPr lang="de-DE" dirty="0">
                <a:latin typeface="Arial" panose="020B0604020202020204" pitchFamily="34" charset="0"/>
                <a:cs typeface="Arial" panose="020B0604020202020204" pitchFamily="34" charset="0"/>
              </a:rPr>
              <a:t>Erhalt von Tennisplatz </a:t>
            </a:r>
          </a:p>
        </p:txBody>
      </p:sp>
      <p:sp>
        <p:nvSpPr>
          <p:cNvPr id="12" name="Textfeld 11">
            <a:extLst>
              <a:ext uri="{FF2B5EF4-FFF2-40B4-BE49-F238E27FC236}">
                <a16:creationId xmlns:a16="http://schemas.microsoft.com/office/drawing/2014/main" id="{816C743E-430D-515F-9525-46B80FFF5B1E}"/>
              </a:ext>
            </a:extLst>
          </p:cNvPr>
          <p:cNvSpPr txBox="1">
            <a:spLocks/>
          </p:cNvSpPr>
          <p:nvPr/>
        </p:nvSpPr>
        <p:spPr>
          <a:xfrm>
            <a:off x="4194922" y="5239097"/>
            <a:ext cx="3132000" cy="546980"/>
          </a:xfrm>
          <a:prstGeom prst="rect">
            <a:avLst/>
          </a:prstGeom>
          <a:noFill/>
          <a:ln w="12700">
            <a:solidFill>
              <a:schemeClr val="accent3"/>
            </a:solidFill>
          </a:ln>
        </p:spPr>
        <p:txBody>
          <a:bodyPr wrap="square" rtlCol="0" anchor="ctr">
            <a:noAutofit/>
          </a:bodyPr>
          <a:lstStyle/>
          <a:p>
            <a:r>
              <a:rPr lang="de-DE" dirty="0">
                <a:latin typeface="Arial" panose="020B0604020202020204" pitchFamily="34" charset="0"/>
                <a:cs typeface="Arial" panose="020B0604020202020204" pitchFamily="34" charset="0"/>
              </a:rPr>
              <a:t>Prüfung eines Pfadiheims</a:t>
            </a:r>
            <a:endParaRPr lang="de-CH" dirty="0">
              <a:latin typeface="Arial" panose="020B0604020202020204" pitchFamily="34" charset="0"/>
              <a:cs typeface="Arial" panose="020B0604020202020204" pitchFamily="34" charset="0"/>
            </a:endParaRPr>
          </a:p>
        </p:txBody>
      </p:sp>
      <p:sp>
        <p:nvSpPr>
          <p:cNvPr id="14" name="Textfeld 13">
            <a:extLst>
              <a:ext uri="{FF2B5EF4-FFF2-40B4-BE49-F238E27FC236}">
                <a16:creationId xmlns:a16="http://schemas.microsoft.com/office/drawing/2014/main" id="{6268642D-FEFF-7313-89F1-DB9E985D59C3}"/>
              </a:ext>
            </a:extLst>
          </p:cNvPr>
          <p:cNvSpPr txBox="1">
            <a:spLocks/>
          </p:cNvSpPr>
          <p:nvPr/>
        </p:nvSpPr>
        <p:spPr>
          <a:xfrm>
            <a:off x="7656638" y="1631766"/>
            <a:ext cx="3697161" cy="546980"/>
          </a:xfrm>
          <a:prstGeom prst="rect">
            <a:avLst/>
          </a:prstGeom>
          <a:noFill/>
          <a:ln w="12700">
            <a:solidFill>
              <a:schemeClr val="accent3"/>
            </a:solidFill>
          </a:ln>
        </p:spPr>
        <p:txBody>
          <a:bodyPr wrap="square" rtlCol="0" anchor="ctr">
            <a:noAutofit/>
          </a:bodyPr>
          <a:lstStyle/>
          <a:p>
            <a:pPr>
              <a:spcBef>
                <a:spcPts val="600"/>
              </a:spcBef>
            </a:pPr>
            <a:r>
              <a:rPr lang="de-DE" dirty="0">
                <a:latin typeface="Arial" panose="020B0604020202020204" pitchFamily="34" charset="0"/>
                <a:cs typeface="Arial" panose="020B0604020202020204" pitchFamily="34" charset="0"/>
              </a:rPr>
              <a:t>Begegnungsorte, </a:t>
            </a:r>
            <a:br>
              <a:rPr lang="de-DE" dirty="0">
                <a:latin typeface="Arial" panose="020B0604020202020204" pitchFamily="34" charset="0"/>
                <a:cs typeface="Arial" panose="020B0604020202020204" pitchFamily="34" charset="0"/>
              </a:rPr>
            </a:br>
            <a:r>
              <a:rPr lang="de-DE" dirty="0">
                <a:latin typeface="Arial" panose="020B0604020202020204" pitchFamily="34" charset="0"/>
                <a:cs typeface="Arial" panose="020B0604020202020204" pitchFamily="34" charset="0"/>
              </a:rPr>
              <a:t>Platz für Freizeit und Anlässe</a:t>
            </a:r>
          </a:p>
        </p:txBody>
      </p:sp>
      <p:sp>
        <p:nvSpPr>
          <p:cNvPr id="15" name="Textfeld 14">
            <a:extLst>
              <a:ext uri="{FF2B5EF4-FFF2-40B4-BE49-F238E27FC236}">
                <a16:creationId xmlns:a16="http://schemas.microsoft.com/office/drawing/2014/main" id="{0C249D3B-82EC-F6A4-3186-58EFFED49AB0}"/>
              </a:ext>
            </a:extLst>
          </p:cNvPr>
          <p:cNvSpPr txBox="1">
            <a:spLocks/>
          </p:cNvSpPr>
          <p:nvPr/>
        </p:nvSpPr>
        <p:spPr>
          <a:xfrm>
            <a:off x="7656638" y="2834210"/>
            <a:ext cx="3697161" cy="546980"/>
          </a:xfrm>
          <a:prstGeom prst="rect">
            <a:avLst/>
          </a:prstGeom>
          <a:noFill/>
          <a:ln w="12700">
            <a:solidFill>
              <a:schemeClr val="accent3"/>
            </a:solidFill>
          </a:ln>
        </p:spPr>
        <p:txBody>
          <a:bodyPr wrap="square" rtlCol="0" anchor="ctr">
            <a:noAutofit/>
          </a:bodyPr>
          <a:lstStyle/>
          <a:p>
            <a:r>
              <a:rPr lang="de-DE" dirty="0">
                <a:latin typeface="Arial" panose="020B0604020202020204" pitchFamily="34" charset="0"/>
                <a:cs typeface="Arial" panose="020B0604020202020204" pitchFamily="34" charset="0"/>
              </a:rPr>
              <a:t>Am Siedlungsrand als Übergang zur Landwirtschaftszone optimal</a:t>
            </a:r>
          </a:p>
        </p:txBody>
      </p:sp>
      <p:sp>
        <p:nvSpPr>
          <p:cNvPr id="16" name="Textfeld 15">
            <a:extLst>
              <a:ext uri="{FF2B5EF4-FFF2-40B4-BE49-F238E27FC236}">
                <a16:creationId xmlns:a16="http://schemas.microsoft.com/office/drawing/2014/main" id="{EEACFE04-BFD4-C0EB-53B7-E7597051B589}"/>
              </a:ext>
            </a:extLst>
          </p:cNvPr>
          <p:cNvSpPr txBox="1">
            <a:spLocks/>
          </p:cNvSpPr>
          <p:nvPr/>
        </p:nvSpPr>
        <p:spPr>
          <a:xfrm>
            <a:off x="7656638" y="2232988"/>
            <a:ext cx="3697161" cy="546980"/>
          </a:xfrm>
          <a:prstGeom prst="rect">
            <a:avLst/>
          </a:prstGeom>
          <a:noFill/>
          <a:ln w="12700">
            <a:solidFill>
              <a:schemeClr val="accent3"/>
            </a:solidFill>
          </a:ln>
        </p:spPr>
        <p:txBody>
          <a:bodyPr wrap="square" rtlCol="0" anchor="ctr">
            <a:noAutofit/>
          </a:bodyPr>
          <a:lstStyle/>
          <a:p>
            <a:pPr>
              <a:spcBef>
                <a:spcPts val="600"/>
              </a:spcBef>
            </a:pPr>
            <a:r>
              <a:rPr lang="de-DE" dirty="0">
                <a:latin typeface="Arial" panose="020B0604020202020204" pitchFamily="34" charset="0"/>
                <a:cs typeface="Arial" panose="020B0604020202020204" pitchFamily="34" charset="0"/>
              </a:rPr>
              <a:t>Gesicherter Erhalt im Quartier </a:t>
            </a:r>
            <a:br>
              <a:rPr lang="de-DE" dirty="0">
                <a:latin typeface="Arial" panose="020B0604020202020204" pitchFamily="34" charset="0"/>
                <a:cs typeface="Arial" panose="020B0604020202020204" pitchFamily="34" charset="0"/>
              </a:rPr>
            </a:br>
            <a:r>
              <a:rPr lang="de-DE" dirty="0">
                <a:latin typeface="Arial" panose="020B0604020202020204" pitchFamily="34" charset="0"/>
                <a:cs typeface="Arial" panose="020B0604020202020204" pitchFamily="34" charset="0"/>
              </a:rPr>
              <a:t>in Grünzone A</a:t>
            </a:r>
          </a:p>
        </p:txBody>
      </p:sp>
      <p:sp>
        <p:nvSpPr>
          <p:cNvPr id="17" name="Textfeld 16">
            <a:extLst>
              <a:ext uri="{FF2B5EF4-FFF2-40B4-BE49-F238E27FC236}">
                <a16:creationId xmlns:a16="http://schemas.microsoft.com/office/drawing/2014/main" id="{9C0E4BB9-F910-4E9C-397A-ED897CA2FF6F}"/>
              </a:ext>
            </a:extLst>
          </p:cNvPr>
          <p:cNvSpPr txBox="1">
            <a:spLocks/>
          </p:cNvSpPr>
          <p:nvPr/>
        </p:nvSpPr>
        <p:spPr>
          <a:xfrm>
            <a:off x="7656638" y="3435432"/>
            <a:ext cx="3697161" cy="546980"/>
          </a:xfrm>
          <a:prstGeom prst="rect">
            <a:avLst/>
          </a:prstGeom>
          <a:noFill/>
          <a:ln w="12700">
            <a:solidFill>
              <a:schemeClr val="accent3"/>
            </a:solidFill>
          </a:ln>
        </p:spPr>
        <p:txBody>
          <a:bodyPr wrap="square" rtlCol="0" anchor="ctr">
            <a:noAutofit/>
          </a:bodyPr>
          <a:lstStyle/>
          <a:p>
            <a:r>
              <a:rPr lang="de-DE" dirty="0">
                <a:latin typeface="Arial" panose="020B0604020202020204" pitchFamily="34" charset="0"/>
                <a:cs typeface="Arial" panose="020B0604020202020204" pitchFamily="34" charset="0"/>
              </a:rPr>
              <a:t>Unterbruch unvermeidbar, Lager-möglichkeiten werden geprüft</a:t>
            </a:r>
          </a:p>
        </p:txBody>
      </p:sp>
      <p:sp>
        <p:nvSpPr>
          <p:cNvPr id="18" name="Textfeld 17">
            <a:extLst>
              <a:ext uri="{FF2B5EF4-FFF2-40B4-BE49-F238E27FC236}">
                <a16:creationId xmlns:a16="http://schemas.microsoft.com/office/drawing/2014/main" id="{10770D40-26C9-E38A-03D4-E52CD63123B3}"/>
              </a:ext>
            </a:extLst>
          </p:cNvPr>
          <p:cNvSpPr txBox="1">
            <a:spLocks/>
          </p:cNvSpPr>
          <p:nvPr/>
        </p:nvSpPr>
        <p:spPr>
          <a:xfrm>
            <a:off x="7656638" y="4036654"/>
            <a:ext cx="3697161" cy="546980"/>
          </a:xfrm>
          <a:prstGeom prst="rect">
            <a:avLst/>
          </a:prstGeom>
          <a:noFill/>
          <a:ln w="12700">
            <a:solidFill>
              <a:schemeClr val="accent3"/>
            </a:solidFill>
          </a:ln>
        </p:spPr>
        <p:txBody>
          <a:bodyPr wrap="square" rtlCol="0" anchor="ctr">
            <a:noAutofit/>
          </a:bodyPr>
          <a:lstStyle/>
          <a:p>
            <a:r>
              <a:rPr lang="de-DE" dirty="0">
                <a:latin typeface="Arial" panose="020B0604020202020204" pitchFamily="34" charset="0"/>
                <a:cs typeface="Arial" panose="020B0604020202020204" pitchFamily="34" charset="0"/>
              </a:rPr>
              <a:t>Zone für öffentliche Anlagen </a:t>
            </a:r>
          </a:p>
        </p:txBody>
      </p:sp>
      <p:sp>
        <p:nvSpPr>
          <p:cNvPr id="19" name="Textfeld 18">
            <a:extLst>
              <a:ext uri="{FF2B5EF4-FFF2-40B4-BE49-F238E27FC236}">
                <a16:creationId xmlns:a16="http://schemas.microsoft.com/office/drawing/2014/main" id="{B8FFC8E7-91E1-178D-8E61-2D571A70E576}"/>
              </a:ext>
            </a:extLst>
          </p:cNvPr>
          <p:cNvSpPr txBox="1">
            <a:spLocks/>
          </p:cNvSpPr>
          <p:nvPr/>
        </p:nvSpPr>
        <p:spPr>
          <a:xfrm>
            <a:off x="7656638" y="5239097"/>
            <a:ext cx="3697161" cy="546980"/>
          </a:xfrm>
          <a:prstGeom prst="rect">
            <a:avLst/>
          </a:prstGeom>
          <a:noFill/>
          <a:ln w="12700">
            <a:solidFill>
              <a:schemeClr val="accent3"/>
            </a:solidFill>
          </a:ln>
        </p:spPr>
        <p:txBody>
          <a:bodyPr wrap="square" rtlCol="0" anchor="ctr">
            <a:noAutofit/>
          </a:bodyPr>
          <a:lstStyle/>
          <a:p>
            <a:r>
              <a:rPr lang="de-DE" dirty="0">
                <a:latin typeface="Arial" panose="020B0604020202020204" pitchFamily="34" charset="0"/>
                <a:cs typeface="Arial" panose="020B0604020202020204" pitchFamily="34" charset="0"/>
              </a:rPr>
              <a:t>Im Gespräch für zukünftige Nutzungen Bauernhaus</a:t>
            </a:r>
          </a:p>
        </p:txBody>
      </p:sp>
      <p:sp>
        <p:nvSpPr>
          <p:cNvPr id="20" name="Pfeil: nach rechts 19">
            <a:extLst>
              <a:ext uri="{FF2B5EF4-FFF2-40B4-BE49-F238E27FC236}">
                <a16:creationId xmlns:a16="http://schemas.microsoft.com/office/drawing/2014/main" id="{508AC5E6-2A18-08DE-F0BD-E433B52B5581}"/>
              </a:ext>
            </a:extLst>
          </p:cNvPr>
          <p:cNvSpPr/>
          <p:nvPr/>
        </p:nvSpPr>
        <p:spPr>
          <a:xfrm>
            <a:off x="7394820" y="2967539"/>
            <a:ext cx="140677" cy="335452"/>
          </a:xfrm>
          <a:prstGeom prst="rightArrow">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de-CH"/>
          </a:p>
        </p:txBody>
      </p:sp>
      <p:sp>
        <p:nvSpPr>
          <p:cNvPr id="21" name="Pfeil: nach rechts 20">
            <a:extLst>
              <a:ext uri="{FF2B5EF4-FFF2-40B4-BE49-F238E27FC236}">
                <a16:creationId xmlns:a16="http://schemas.microsoft.com/office/drawing/2014/main" id="{D669937E-CBE8-4D43-483F-D1B35739AC0D}"/>
              </a:ext>
            </a:extLst>
          </p:cNvPr>
          <p:cNvSpPr/>
          <p:nvPr/>
        </p:nvSpPr>
        <p:spPr>
          <a:xfrm>
            <a:off x="7397258" y="4181455"/>
            <a:ext cx="140677" cy="335452"/>
          </a:xfrm>
          <a:prstGeom prst="rightArrow">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de-CH"/>
          </a:p>
        </p:txBody>
      </p:sp>
      <p:sp>
        <p:nvSpPr>
          <p:cNvPr id="10" name="Pfeil: nach rechts 9">
            <a:extLst>
              <a:ext uri="{FF2B5EF4-FFF2-40B4-BE49-F238E27FC236}">
                <a16:creationId xmlns:a16="http://schemas.microsoft.com/office/drawing/2014/main" id="{66DB3EB1-B2EF-79E7-526C-5E190F80B70D}"/>
              </a:ext>
            </a:extLst>
          </p:cNvPr>
          <p:cNvSpPr/>
          <p:nvPr/>
        </p:nvSpPr>
        <p:spPr>
          <a:xfrm>
            <a:off x="7397259" y="4788413"/>
            <a:ext cx="140677" cy="335452"/>
          </a:xfrm>
          <a:prstGeom prst="rightArrow">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de-CH"/>
          </a:p>
        </p:txBody>
      </p:sp>
      <p:sp>
        <p:nvSpPr>
          <p:cNvPr id="23" name="Textfeld 22">
            <a:extLst>
              <a:ext uri="{FF2B5EF4-FFF2-40B4-BE49-F238E27FC236}">
                <a16:creationId xmlns:a16="http://schemas.microsoft.com/office/drawing/2014/main" id="{15C10D8F-D790-E0BB-A4C0-65D5455015A5}"/>
              </a:ext>
            </a:extLst>
          </p:cNvPr>
          <p:cNvSpPr txBox="1">
            <a:spLocks/>
          </p:cNvSpPr>
          <p:nvPr/>
        </p:nvSpPr>
        <p:spPr>
          <a:xfrm>
            <a:off x="4194922" y="4637876"/>
            <a:ext cx="3132000" cy="546980"/>
          </a:xfrm>
          <a:prstGeom prst="rect">
            <a:avLst/>
          </a:prstGeom>
          <a:noFill/>
          <a:ln w="12700">
            <a:solidFill>
              <a:schemeClr val="accent3"/>
            </a:solidFill>
          </a:ln>
        </p:spPr>
        <p:txBody>
          <a:bodyPr wrap="square" rtlCol="0" anchor="ctr">
            <a:noAutofit/>
          </a:bodyPr>
          <a:lstStyle/>
          <a:p>
            <a:r>
              <a:rPr lang="de-DE" dirty="0">
                <a:latin typeface="Arial" panose="020B0604020202020204" pitchFamily="34" charset="0"/>
                <a:cs typeface="Arial" panose="020B0604020202020204" pitchFamily="34" charset="0"/>
              </a:rPr>
              <a:t>Erhalt von Skilift</a:t>
            </a:r>
            <a:endParaRPr lang="de-CH" dirty="0">
              <a:latin typeface="Arial" panose="020B0604020202020204" pitchFamily="34" charset="0"/>
              <a:cs typeface="Arial" panose="020B0604020202020204" pitchFamily="34" charset="0"/>
            </a:endParaRPr>
          </a:p>
        </p:txBody>
      </p:sp>
      <p:sp>
        <p:nvSpPr>
          <p:cNvPr id="24" name="Textfeld 23">
            <a:extLst>
              <a:ext uri="{FF2B5EF4-FFF2-40B4-BE49-F238E27FC236}">
                <a16:creationId xmlns:a16="http://schemas.microsoft.com/office/drawing/2014/main" id="{F6F7047D-70F1-5F11-7638-666AA33ABD4B}"/>
              </a:ext>
            </a:extLst>
          </p:cNvPr>
          <p:cNvSpPr txBox="1">
            <a:spLocks/>
          </p:cNvSpPr>
          <p:nvPr/>
        </p:nvSpPr>
        <p:spPr>
          <a:xfrm>
            <a:off x="7656638" y="4637876"/>
            <a:ext cx="3697161" cy="546980"/>
          </a:xfrm>
          <a:prstGeom prst="rect">
            <a:avLst/>
          </a:prstGeom>
          <a:noFill/>
          <a:ln w="12700">
            <a:solidFill>
              <a:schemeClr val="accent3"/>
            </a:solidFill>
          </a:ln>
        </p:spPr>
        <p:txBody>
          <a:bodyPr wrap="square" rtlCol="0" anchor="ctr">
            <a:noAutofit/>
          </a:bodyPr>
          <a:lstStyle/>
          <a:p>
            <a:r>
              <a:rPr lang="de-DE" dirty="0">
                <a:latin typeface="Arial" panose="020B0604020202020204" pitchFamily="34" charset="0"/>
                <a:cs typeface="Arial" panose="020B0604020202020204" pitchFamily="34" charset="0"/>
              </a:rPr>
              <a:t>Unveränderte Route für Skilift, Raum für Zieleinlauf erweitert</a:t>
            </a:r>
          </a:p>
        </p:txBody>
      </p:sp>
    </p:spTree>
    <p:extLst>
      <p:ext uri="{BB962C8B-B14F-4D97-AF65-F5344CB8AC3E}">
        <p14:creationId xmlns:p14="http://schemas.microsoft.com/office/powerpoint/2010/main" val="2949586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0"/>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29" grpId="0" animBg="1"/>
      <p:bldP spid="30" grpId="0" animBg="1"/>
      <p:bldP spid="14" grpId="0" animBg="1"/>
      <p:bldP spid="15" grpId="0" animBg="1"/>
      <p:bldP spid="16" grpId="0" animBg="1"/>
      <p:bldP spid="17" grpId="0" animBg="1"/>
      <p:bldP spid="18" grpId="0" animBg="1"/>
      <p:bldP spid="19" grpId="0" animBg="1"/>
      <p:bldP spid="20" grpId="0" animBg="1"/>
      <p:bldP spid="21" grpId="0" animBg="1"/>
      <p:bldP spid="10" grpId="0" animBg="1"/>
      <p:bldP spid="2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37DE2E71-6741-6A5F-A844-536F68527222}"/>
              </a:ext>
            </a:extLst>
          </p:cNvPr>
          <p:cNvSpPr>
            <a:spLocks noGrp="1"/>
          </p:cNvSpPr>
          <p:nvPr>
            <p:ph type="title"/>
          </p:nvPr>
        </p:nvSpPr>
        <p:spPr/>
        <p:txBody>
          <a:bodyPr anchor="t">
            <a:normAutofit/>
          </a:bodyPr>
          <a:lstStyle/>
          <a:p>
            <a:r>
              <a:rPr lang="de-CH" sz="2400" b="1" dirty="0">
                <a:solidFill>
                  <a:schemeClr val="accent6">
                    <a:lumMod val="50000"/>
                  </a:schemeClr>
                </a:solidFill>
                <a:latin typeface="Arial" panose="020B0604020202020204" pitchFamily="34" charset="0"/>
                <a:cs typeface="Arial" panose="020B0604020202020204" pitchFamily="34" charset="0"/>
              </a:rPr>
              <a:t>Ergebnis aus der vertieften Machbarkeitsstudie</a:t>
            </a:r>
          </a:p>
        </p:txBody>
      </p:sp>
      <p:pic>
        <p:nvPicPr>
          <p:cNvPr id="5" name="Grafik 4">
            <a:extLst>
              <a:ext uri="{FF2B5EF4-FFF2-40B4-BE49-F238E27FC236}">
                <a16:creationId xmlns:a16="http://schemas.microsoft.com/office/drawing/2014/main" id="{CD9297AA-A450-8035-4882-EEE9EE2E20C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00780" y="723900"/>
            <a:ext cx="9295326" cy="6011385"/>
          </a:xfrm>
          <a:prstGeom prst="rect">
            <a:avLst/>
          </a:prstGeom>
        </p:spPr>
      </p:pic>
      <p:sp>
        <p:nvSpPr>
          <p:cNvPr id="4" name="Datumsplatzhalter 3">
            <a:extLst>
              <a:ext uri="{FF2B5EF4-FFF2-40B4-BE49-F238E27FC236}">
                <a16:creationId xmlns:a16="http://schemas.microsoft.com/office/drawing/2014/main" id="{35F5CC0E-AA0A-9329-8049-96F287774599}"/>
              </a:ext>
            </a:extLst>
          </p:cNvPr>
          <p:cNvSpPr>
            <a:spLocks noGrp="1"/>
          </p:cNvSpPr>
          <p:nvPr>
            <p:ph type="dt" sz="half" idx="14"/>
          </p:nvPr>
        </p:nvSpPr>
        <p:spPr/>
        <p:txBody>
          <a:bodyPr/>
          <a:lstStyle/>
          <a:p>
            <a:r>
              <a:rPr lang="de-DE" noProof="0"/>
              <a:t>21.04.2026</a:t>
            </a:r>
            <a:endParaRPr lang="de-CH" noProof="0"/>
          </a:p>
        </p:txBody>
      </p:sp>
      <p:sp>
        <p:nvSpPr>
          <p:cNvPr id="7" name="Fußzeilenplatzhalter 6">
            <a:extLst>
              <a:ext uri="{FF2B5EF4-FFF2-40B4-BE49-F238E27FC236}">
                <a16:creationId xmlns:a16="http://schemas.microsoft.com/office/drawing/2014/main" id="{AF81FD9B-9A7A-42A4-5FA7-07B66797015C}"/>
              </a:ext>
            </a:extLst>
          </p:cNvPr>
          <p:cNvSpPr>
            <a:spLocks noGrp="1"/>
          </p:cNvSpPr>
          <p:nvPr>
            <p:ph type="ftr" sz="quarter" idx="15"/>
          </p:nvPr>
        </p:nvSpPr>
        <p:spPr/>
        <p:txBody>
          <a:bodyPr/>
          <a:lstStyle/>
          <a:p>
            <a:endParaRPr lang="de-CH" dirty="0"/>
          </a:p>
        </p:txBody>
      </p:sp>
      <p:sp>
        <p:nvSpPr>
          <p:cNvPr id="6" name="Foliennummernplatzhalter 5">
            <a:extLst>
              <a:ext uri="{FF2B5EF4-FFF2-40B4-BE49-F238E27FC236}">
                <a16:creationId xmlns:a16="http://schemas.microsoft.com/office/drawing/2014/main" id="{2F6B4DBE-C914-E712-59C6-82690EC55E21}"/>
              </a:ext>
            </a:extLst>
          </p:cNvPr>
          <p:cNvSpPr>
            <a:spLocks noGrp="1"/>
          </p:cNvSpPr>
          <p:nvPr>
            <p:ph type="sldNum" sz="quarter" idx="16"/>
          </p:nvPr>
        </p:nvSpPr>
        <p:spPr/>
        <p:txBody>
          <a:bodyPr/>
          <a:lstStyle/>
          <a:p>
            <a:fld id="{DDEDEB93-9EE4-4463-88AB-DBF02166A2A4}" type="slidenum">
              <a:rPr lang="de-CH" noProof="0" smtClean="0"/>
              <a:pPr/>
              <a:t>19</a:t>
            </a:fld>
            <a:endParaRPr lang="de-CH" noProof="0"/>
          </a:p>
        </p:txBody>
      </p:sp>
    </p:spTree>
    <p:extLst>
      <p:ext uri="{BB962C8B-B14F-4D97-AF65-F5344CB8AC3E}">
        <p14:creationId xmlns:p14="http://schemas.microsoft.com/office/powerpoint/2010/main" val="1561270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52770D17-CBB1-E8E9-3A99-F10FB0465A74}"/>
              </a:ext>
            </a:extLst>
          </p:cNvPr>
          <p:cNvSpPr>
            <a:spLocks noGrp="1"/>
          </p:cNvSpPr>
          <p:nvPr>
            <p:ph idx="1"/>
          </p:nvPr>
        </p:nvSpPr>
        <p:spPr/>
        <p:txBody>
          <a:bodyPr/>
          <a:lstStyle/>
          <a:p>
            <a:pPr marL="0" lvl="1" indent="0">
              <a:spcAft>
                <a:spcPts val="600"/>
              </a:spcAft>
              <a:buNone/>
            </a:pPr>
            <a:r>
              <a:rPr lang="de-CH" sz="3200" b="1" dirty="0">
                <a:solidFill>
                  <a:schemeClr val="accent6">
                    <a:lumMod val="50000"/>
                  </a:schemeClr>
                </a:solidFill>
                <a:latin typeface="Arial" panose="020B0604020202020204" pitchFamily="34" charset="0"/>
                <a:cs typeface="Arial" panose="020B0604020202020204" pitchFamily="34" charset="0"/>
              </a:rPr>
              <a:t>Philipp Gemperle</a:t>
            </a:r>
          </a:p>
          <a:p>
            <a:pPr marL="0" lvl="1" indent="0">
              <a:spcAft>
                <a:spcPts val="600"/>
              </a:spcAft>
              <a:buNone/>
            </a:pPr>
            <a:r>
              <a:rPr lang="de-CH" sz="3200" b="1" dirty="0">
                <a:solidFill>
                  <a:schemeClr val="accent6">
                    <a:lumMod val="50000"/>
                  </a:schemeClr>
                </a:solidFill>
                <a:latin typeface="Arial" panose="020B0604020202020204" pitchFamily="34" charset="0"/>
                <a:cs typeface="Arial" panose="020B0604020202020204" pitchFamily="34" charset="0"/>
              </a:rPr>
              <a:t>Die Botschafter Kommunikationsagentur AG</a:t>
            </a:r>
          </a:p>
          <a:p>
            <a:pPr marL="0" lvl="1" indent="0">
              <a:spcAft>
                <a:spcPts val="600"/>
              </a:spcAft>
              <a:buNone/>
            </a:pPr>
            <a:endParaRPr lang="de-CH" sz="3200" b="1" dirty="0">
              <a:solidFill>
                <a:schemeClr val="accent6">
                  <a:lumMod val="50000"/>
                </a:schemeClr>
              </a:solidFill>
              <a:latin typeface="Arial" panose="020B0604020202020204" pitchFamily="34" charset="0"/>
              <a:cs typeface="Arial" panose="020B0604020202020204" pitchFamily="34" charset="0"/>
            </a:endParaRPr>
          </a:p>
          <a:p>
            <a:endParaRPr lang="de-CH" dirty="0"/>
          </a:p>
        </p:txBody>
      </p:sp>
      <p:pic>
        <p:nvPicPr>
          <p:cNvPr id="4" name="Grafik 3">
            <a:extLst>
              <a:ext uri="{FF2B5EF4-FFF2-40B4-BE49-F238E27FC236}">
                <a16:creationId xmlns:a16="http://schemas.microsoft.com/office/drawing/2014/main" id="{B4695E9B-46BC-D506-88BD-A4261EFEC09B}"/>
              </a:ext>
            </a:extLst>
          </p:cNvPr>
          <p:cNvPicPr>
            <a:picLocks noChangeAspect="1"/>
          </p:cNvPicPr>
          <p:nvPr/>
        </p:nvPicPr>
        <p:blipFill>
          <a:blip r:embed="rId3"/>
          <a:stretch>
            <a:fillRect/>
          </a:stretch>
        </p:blipFill>
        <p:spPr>
          <a:xfrm>
            <a:off x="10273486" y="139218"/>
            <a:ext cx="1768378" cy="1250004"/>
          </a:xfrm>
          <a:prstGeom prst="rect">
            <a:avLst/>
          </a:prstGeom>
        </p:spPr>
      </p:pic>
      <p:sp>
        <p:nvSpPr>
          <p:cNvPr id="5" name="Datumsplatzhalter 4">
            <a:extLst>
              <a:ext uri="{FF2B5EF4-FFF2-40B4-BE49-F238E27FC236}">
                <a16:creationId xmlns:a16="http://schemas.microsoft.com/office/drawing/2014/main" id="{EE193DAF-17DE-A809-05C5-79F388D53B26}"/>
              </a:ext>
            </a:extLst>
          </p:cNvPr>
          <p:cNvSpPr>
            <a:spLocks noGrp="1"/>
          </p:cNvSpPr>
          <p:nvPr>
            <p:ph type="dt" sz="half" idx="10"/>
          </p:nvPr>
        </p:nvSpPr>
        <p:spPr/>
        <p:txBody>
          <a:bodyPr/>
          <a:lstStyle/>
          <a:p>
            <a:r>
              <a:rPr lang="de-DE"/>
              <a:t>21.04.2026</a:t>
            </a:r>
            <a:endParaRPr lang="de-CH"/>
          </a:p>
        </p:txBody>
      </p:sp>
      <p:sp>
        <p:nvSpPr>
          <p:cNvPr id="6" name="Fußzeilenplatzhalter 5">
            <a:extLst>
              <a:ext uri="{FF2B5EF4-FFF2-40B4-BE49-F238E27FC236}">
                <a16:creationId xmlns:a16="http://schemas.microsoft.com/office/drawing/2014/main" id="{3D09F2D3-68F1-BEE2-3214-5EA97EE4615F}"/>
              </a:ext>
            </a:extLst>
          </p:cNvPr>
          <p:cNvSpPr>
            <a:spLocks noGrp="1"/>
          </p:cNvSpPr>
          <p:nvPr>
            <p:ph type="ftr" sz="quarter" idx="11"/>
          </p:nvPr>
        </p:nvSpPr>
        <p:spPr/>
        <p:txBody>
          <a:bodyPr/>
          <a:lstStyle/>
          <a:p>
            <a:endParaRPr lang="de-CH"/>
          </a:p>
        </p:txBody>
      </p:sp>
      <p:sp>
        <p:nvSpPr>
          <p:cNvPr id="2" name="Foliennummernplatzhalter 1">
            <a:extLst>
              <a:ext uri="{FF2B5EF4-FFF2-40B4-BE49-F238E27FC236}">
                <a16:creationId xmlns:a16="http://schemas.microsoft.com/office/drawing/2014/main" id="{23CB56A4-82E6-31FF-2D76-ECEF7CBA1EBE}"/>
              </a:ext>
            </a:extLst>
          </p:cNvPr>
          <p:cNvSpPr>
            <a:spLocks noGrp="1"/>
          </p:cNvSpPr>
          <p:nvPr>
            <p:ph type="sldNum" sz="quarter" idx="12"/>
          </p:nvPr>
        </p:nvSpPr>
        <p:spPr/>
        <p:txBody>
          <a:bodyPr/>
          <a:lstStyle/>
          <a:p>
            <a:fld id="{128B1E3B-EB4C-4522-AB19-7EAF89C2C705}" type="slidenum">
              <a:rPr lang="de-CH" smtClean="0"/>
              <a:t>2</a:t>
            </a:fld>
            <a:endParaRPr lang="de-CH"/>
          </a:p>
        </p:txBody>
      </p:sp>
    </p:spTree>
    <p:extLst>
      <p:ext uri="{BB962C8B-B14F-4D97-AF65-F5344CB8AC3E}">
        <p14:creationId xmlns:p14="http://schemas.microsoft.com/office/powerpoint/2010/main" val="19118296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4B2909-B353-5E94-1666-69A0C0F6A3A2}"/>
            </a:ext>
          </a:extLst>
        </p:cNvPr>
        <p:cNvGrpSpPr/>
        <p:nvPr/>
      </p:nvGrpSpPr>
      <p:grpSpPr>
        <a:xfrm>
          <a:off x="0" y="0"/>
          <a:ext cx="0" cy="0"/>
          <a:chOff x="0" y="0"/>
          <a:chExt cx="0" cy="0"/>
        </a:xfrm>
      </p:grpSpPr>
      <p:sp>
        <p:nvSpPr>
          <p:cNvPr id="3" name="Inhaltsplatzhalter 2">
            <a:extLst>
              <a:ext uri="{FF2B5EF4-FFF2-40B4-BE49-F238E27FC236}">
                <a16:creationId xmlns:a16="http://schemas.microsoft.com/office/drawing/2014/main" id="{3C2349BA-8095-698D-1CD3-B197B7D5F6B1}"/>
              </a:ext>
            </a:extLst>
          </p:cNvPr>
          <p:cNvSpPr>
            <a:spLocks noGrp="1"/>
          </p:cNvSpPr>
          <p:nvPr>
            <p:ph idx="1"/>
          </p:nvPr>
        </p:nvSpPr>
        <p:spPr/>
        <p:txBody>
          <a:bodyPr/>
          <a:lstStyle/>
          <a:p>
            <a:pPr marL="0" lvl="1" indent="0">
              <a:spcAft>
                <a:spcPts val="600"/>
              </a:spcAft>
              <a:buNone/>
            </a:pPr>
            <a:r>
              <a:rPr lang="de-CH" sz="3200" b="1" dirty="0">
                <a:solidFill>
                  <a:schemeClr val="accent6">
                    <a:lumMod val="50000"/>
                  </a:schemeClr>
                </a:solidFill>
                <a:latin typeface="Arial" panose="020B0604020202020204" pitchFamily="34" charset="0"/>
                <a:cs typeface="Arial" panose="020B0604020202020204" pitchFamily="34" charset="0"/>
              </a:rPr>
              <a:t>Philipp Gemperle</a:t>
            </a:r>
          </a:p>
          <a:p>
            <a:pPr marL="0" lvl="1" indent="0">
              <a:spcAft>
                <a:spcPts val="600"/>
              </a:spcAft>
              <a:buNone/>
            </a:pPr>
            <a:r>
              <a:rPr lang="de-CH" sz="3200" b="1" dirty="0">
                <a:solidFill>
                  <a:schemeClr val="accent6">
                    <a:lumMod val="50000"/>
                  </a:schemeClr>
                </a:solidFill>
                <a:latin typeface="Arial" panose="020B0604020202020204" pitchFamily="34" charset="0"/>
                <a:cs typeface="Arial" panose="020B0604020202020204" pitchFamily="34" charset="0"/>
              </a:rPr>
              <a:t>Die Botschafter Kommunikationsagentur AG</a:t>
            </a:r>
          </a:p>
          <a:p>
            <a:pPr marL="0" lvl="1" indent="0">
              <a:spcAft>
                <a:spcPts val="600"/>
              </a:spcAft>
              <a:buNone/>
            </a:pPr>
            <a:endParaRPr lang="de-CH" sz="3200" b="1" dirty="0">
              <a:solidFill>
                <a:schemeClr val="accent6">
                  <a:lumMod val="50000"/>
                </a:schemeClr>
              </a:solidFill>
              <a:latin typeface="Arial" panose="020B0604020202020204" pitchFamily="34" charset="0"/>
              <a:cs typeface="Arial" panose="020B0604020202020204" pitchFamily="34" charset="0"/>
            </a:endParaRPr>
          </a:p>
          <a:p>
            <a:endParaRPr lang="de-CH" dirty="0"/>
          </a:p>
        </p:txBody>
      </p:sp>
      <p:pic>
        <p:nvPicPr>
          <p:cNvPr id="4" name="Grafik 3">
            <a:extLst>
              <a:ext uri="{FF2B5EF4-FFF2-40B4-BE49-F238E27FC236}">
                <a16:creationId xmlns:a16="http://schemas.microsoft.com/office/drawing/2014/main" id="{A9A42724-2BDD-2C4D-607E-5247A11BE9BE}"/>
              </a:ext>
            </a:extLst>
          </p:cNvPr>
          <p:cNvPicPr>
            <a:picLocks noChangeAspect="1"/>
          </p:cNvPicPr>
          <p:nvPr/>
        </p:nvPicPr>
        <p:blipFill>
          <a:blip r:embed="rId3"/>
          <a:stretch>
            <a:fillRect/>
          </a:stretch>
        </p:blipFill>
        <p:spPr>
          <a:xfrm>
            <a:off x="10273486" y="139218"/>
            <a:ext cx="1768378" cy="1250004"/>
          </a:xfrm>
          <a:prstGeom prst="rect">
            <a:avLst/>
          </a:prstGeom>
        </p:spPr>
      </p:pic>
      <p:sp>
        <p:nvSpPr>
          <p:cNvPr id="5" name="Datumsplatzhalter 4">
            <a:extLst>
              <a:ext uri="{FF2B5EF4-FFF2-40B4-BE49-F238E27FC236}">
                <a16:creationId xmlns:a16="http://schemas.microsoft.com/office/drawing/2014/main" id="{A1E60F0E-A5C3-8B50-B163-78C640A7AF18}"/>
              </a:ext>
            </a:extLst>
          </p:cNvPr>
          <p:cNvSpPr>
            <a:spLocks noGrp="1"/>
          </p:cNvSpPr>
          <p:nvPr>
            <p:ph type="dt" sz="half" idx="10"/>
          </p:nvPr>
        </p:nvSpPr>
        <p:spPr/>
        <p:txBody>
          <a:bodyPr/>
          <a:lstStyle/>
          <a:p>
            <a:r>
              <a:rPr lang="de-DE"/>
              <a:t>21.04.2026</a:t>
            </a:r>
            <a:endParaRPr lang="de-CH"/>
          </a:p>
        </p:txBody>
      </p:sp>
      <p:sp>
        <p:nvSpPr>
          <p:cNvPr id="6" name="Fußzeilenplatzhalter 5">
            <a:extLst>
              <a:ext uri="{FF2B5EF4-FFF2-40B4-BE49-F238E27FC236}">
                <a16:creationId xmlns:a16="http://schemas.microsoft.com/office/drawing/2014/main" id="{DD2B8081-F13F-C2C7-9BBE-062B3B5D2AC0}"/>
              </a:ext>
            </a:extLst>
          </p:cNvPr>
          <p:cNvSpPr>
            <a:spLocks noGrp="1"/>
          </p:cNvSpPr>
          <p:nvPr>
            <p:ph type="ftr" sz="quarter" idx="11"/>
          </p:nvPr>
        </p:nvSpPr>
        <p:spPr/>
        <p:txBody>
          <a:bodyPr/>
          <a:lstStyle/>
          <a:p>
            <a:endParaRPr lang="de-CH"/>
          </a:p>
        </p:txBody>
      </p:sp>
      <p:sp>
        <p:nvSpPr>
          <p:cNvPr id="2" name="Foliennummernplatzhalter 1">
            <a:extLst>
              <a:ext uri="{FF2B5EF4-FFF2-40B4-BE49-F238E27FC236}">
                <a16:creationId xmlns:a16="http://schemas.microsoft.com/office/drawing/2014/main" id="{F0F153C5-4C80-60EC-943F-D29A707463D0}"/>
              </a:ext>
            </a:extLst>
          </p:cNvPr>
          <p:cNvSpPr>
            <a:spLocks noGrp="1"/>
          </p:cNvSpPr>
          <p:nvPr>
            <p:ph type="sldNum" sz="quarter" idx="12"/>
          </p:nvPr>
        </p:nvSpPr>
        <p:spPr/>
        <p:txBody>
          <a:bodyPr/>
          <a:lstStyle/>
          <a:p>
            <a:fld id="{128B1E3B-EB4C-4522-AB19-7EAF89C2C705}" type="slidenum">
              <a:rPr lang="de-CH" smtClean="0"/>
              <a:t>20</a:t>
            </a:fld>
            <a:endParaRPr lang="de-CH"/>
          </a:p>
        </p:txBody>
      </p:sp>
    </p:spTree>
    <p:extLst>
      <p:ext uri="{BB962C8B-B14F-4D97-AF65-F5344CB8AC3E}">
        <p14:creationId xmlns:p14="http://schemas.microsoft.com/office/powerpoint/2010/main" val="40685266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1F0F2D-AA81-3E2C-9617-C169498236C2}"/>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FCF37478-2CD4-F116-D5B7-93B1E7FF0D15}"/>
              </a:ext>
            </a:extLst>
          </p:cNvPr>
          <p:cNvSpPr>
            <a:spLocks noGrp="1"/>
          </p:cNvSpPr>
          <p:nvPr>
            <p:ph type="title"/>
          </p:nvPr>
        </p:nvSpPr>
        <p:spPr>
          <a:xfrm>
            <a:off x="838200" y="365125"/>
            <a:ext cx="10515600" cy="1024097"/>
          </a:xfrm>
        </p:spPr>
        <p:txBody>
          <a:bodyPr>
            <a:normAutofit fontScale="90000"/>
          </a:bodyPr>
          <a:lstStyle/>
          <a:p>
            <a:r>
              <a:rPr lang="de-CH" sz="2400" b="1" dirty="0">
                <a:solidFill>
                  <a:schemeClr val="accent6">
                    <a:lumMod val="50000"/>
                  </a:schemeClr>
                </a:solidFill>
                <a:latin typeface="Arial" panose="020B0604020202020204" pitchFamily="34" charset="0"/>
                <a:cs typeface="Arial" panose="020B0604020202020204" pitchFamily="34" charset="0"/>
              </a:rPr>
              <a:t>Agenda Workshop</a:t>
            </a:r>
            <a:br>
              <a:rPr lang="de-CH" sz="4400" b="1" dirty="0">
                <a:solidFill>
                  <a:schemeClr val="accent6">
                    <a:lumMod val="50000"/>
                  </a:schemeClr>
                </a:solidFill>
                <a:latin typeface="Arial" panose="020B0604020202020204" pitchFamily="34" charset="0"/>
                <a:cs typeface="Arial" panose="020B0604020202020204" pitchFamily="34" charset="0"/>
              </a:rPr>
            </a:br>
            <a:endParaRPr lang="de-CH" dirty="0"/>
          </a:p>
        </p:txBody>
      </p:sp>
      <p:pic>
        <p:nvPicPr>
          <p:cNvPr id="6" name="Grafik 5">
            <a:extLst>
              <a:ext uri="{FF2B5EF4-FFF2-40B4-BE49-F238E27FC236}">
                <a16:creationId xmlns:a16="http://schemas.microsoft.com/office/drawing/2014/main" id="{79D74ADD-7EA7-0331-D016-8DE1E55AF35F}"/>
              </a:ext>
            </a:extLst>
          </p:cNvPr>
          <p:cNvPicPr>
            <a:picLocks noChangeAspect="1"/>
          </p:cNvPicPr>
          <p:nvPr/>
        </p:nvPicPr>
        <p:blipFill>
          <a:blip r:embed="rId3"/>
          <a:stretch>
            <a:fillRect/>
          </a:stretch>
        </p:blipFill>
        <p:spPr>
          <a:xfrm>
            <a:off x="10273486" y="139218"/>
            <a:ext cx="1768378" cy="1250004"/>
          </a:xfrm>
          <a:prstGeom prst="rect">
            <a:avLst/>
          </a:prstGeom>
        </p:spPr>
      </p:pic>
      <p:sp>
        <p:nvSpPr>
          <p:cNvPr id="8" name="Rechteck 7">
            <a:extLst>
              <a:ext uri="{FF2B5EF4-FFF2-40B4-BE49-F238E27FC236}">
                <a16:creationId xmlns:a16="http://schemas.microsoft.com/office/drawing/2014/main" id="{5EAB5C07-189A-F4E1-B054-ACDA7D09185F}"/>
              </a:ext>
            </a:extLst>
          </p:cNvPr>
          <p:cNvSpPr/>
          <p:nvPr/>
        </p:nvSpPr>
        <p:spPr>
          <a:xfrm>
            <a:off x="823906" y="1293133"/>
            <a:ext cx="10529891" cy="114391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tabLst>
                <a:tab pos="1790700" algn="l"/>
                <a:tab pos="2151063" algn="l"/>
              </a:tabLst>
            </a:pPr>
            <a:r>
              <a:rPr lang="de-CH" b="1" dirty="0">
                <a:solidFill>
                  <a:schemeClr val="tx1"/>
                </a:solidFill>
                <a:latin typeface="Arial" panose="020B0604020202020204" pitchFamily="34" charset="0"/>
                <a:cs typeface="Arial" panose="020B0604020202020204" pitchFamily="34" charset="0"/>
              </a:rPr>
              <a:t>18.30 Uhr	Einführung</a:t>
            </a:r>
            <a:br>
              <a:rPr lang="de-CH" dirty="0">
                <a:solidFill>
                  <a:schemeClr val="tx1"/>
                </a:solidFill>
                <a:latin typeface="Arial" panose="020B0604020202020204" pitchFamily="34" charset="0"/>
                <a:cs typeface="Arial" panose="020B0604020202020204" pitchFamily="34" charset="0"/>
              </a:rPr>
            </a:br>
            <a:r>
              <a:rPr lang="de-CH" dirty="0">
                <a:solidFill>
                  <a:schemeClr val="tx1"/>
                </a:solidFill>
                <a:latin typeface="Arial" panose="020B0604020202020204" pitchFamily="34" charset="0"/>
                <a:cs typeface="Arial" panose="020B0604020202020204" pitchFamily="34" charset="0"/>
              </a:rPr>
              <a:t>		Entwicklungsstrategie		</a:t>
            </a:r>
          </a:p>
          <a:p>
            <a:pPr>
              <a:tabLst>
                <a:tab pos="1790700" algn="l"/>
                <a:tab pos="2151063" algn="l"/>
              </a:tabLst>
            </a:pPr>
            <a:r>
              <a:rPr lang="de-CH" dirty="0">
                <a:solidFill>
                  <a:schemeClr val="tx1"/>
                </a:solidFill>
                <a:latin typeface="Arial" panose="020B0604020202020204" pitchFamily="34" charset="0"/>
                <a:cs typeface="Arial" panose="020B0604020202020204" pitchFamily="34" charset="0"/>
              </a:rPr>
              <a:t>		Stand des Prozesses </a:t>
            </a:r>
          </a:p>
          <a:p>
            <a:pPr>
              <a:tabLst>
                <a:tab pos="1790700" algn="l"/>
                <a:tab pos="2151063" algn="l"/>
              </a:tabLst>
            </a:pPr>
            <a:r>
              <a:rPr lang="de-CH" dirty="0">
                <a:solidFill>
                  <a:schemeClr val="tx1"/>
                </a:solidFill>
                <a:latin typeface="Arial" panose="020B0604020202020204" pitchFamily="34" charset="0"/>
                <a:cs typeface="Arial" panose="020B0604020202020204" pitchFamily="34" charset="0"/>
              </a:rPr>
              <a:t>		Vertieftes Workshopverfahren 	</a:t>
            </a:r>
          </a:p>
        </p:txBody>
      </p:sp>
      <p:sp>
        <p:nvSpPr>
          <p:cNvPr id="9" name="Rechteck 8">
            <a:extLst>
              <a:ext uri="{FF2B5EF4-FFF2-40B4-BE49-F238E27FC236}">
                <a16:creationId xmlns:a16="http://schemas.microsoft.com/office/drawing/2014/main" id="{C2026190-1C9B-9924-EAA4-4B0A5BE4FA3F}"/>
              </a:ext>
            </a:extLst>
          </p:cNvPr>
          <p:cNvSpPr/>
          <p:nvPr/>
        </p:nvSpPr>
        <p:spPr>
          <a:xfrm>
            <a:off x="823904" y="3794670"/>
            <a:ext cx="10529891" cy="69417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tabLst>
                <a:tab pos="1790700" algn="l"/>
              </a:tabLst>
            </a:pPr>
            <a:r>
              <a:rPr lang="de-CH" b="1" dirty="0">
                <a:solidFill>
                  <a:schemeClr val="tx1"/>
                </a:solidFill>
                <a:latin typeface="Arial" panose="020B0604020202020204" pitchFamily="34" charset="0"/>
                <a:cs typeface="Arial" panose="020B0604020202020204" pitchFamily="34" charset="0"/>
              </a:rPr>
              <a:t>20.20 Uhr</a:t>
            </a:r>
            <a:r>
              <a:rPr lang="de-CH" dirty="0">
                <a:solidFill>
                  <a:schemeClr val="tx1"/>
                </a:solidFill>
                <a:latin typeface="Arial" panose="020B0604020202020204" pitchFamily="34" charset="0"/>
                <a:cs typeface="Arial" panose="020B0604020202020204" pitchFamily="34" charset="0"/>
              </a:rPr>
              <a:t>	</a:t>
            </a:r>
            <a:r>
              <a:rPr lang="de-CH" b="1" dirty="0">
                <a:solidFill>
                  <a:schemeClr val="tx1"/>
                </a:solidFill>
                <a:latin typeface="Arial" panose="020B0604020202020204" pitchFamily="34" charset="0"/>
                <a:cs typeface="Arial" panose="020B0604020202020204" pitchFamily="34" charset="0"/>
              </a:rPr>
              <a:t>kurze Synthese der Dialoge 							Nächste Schritte und Abschluss </a:t>
            </a:r>
            <a:r>
              <a:rPr lang="de-CH" dirty="0">
                <a:solidFill>
                  <a:schemeClr val="tx1"/>
                </a:solidFill>
                <a:latin typeface="Arial" panose="020B0604020202020204" pitchFamily="34" charset="0"/>
                <a:cs typeface="Arial" panose="020B0604020202020204" pitchFamily="34" charset="0"/>
              </a:rPr>
              <a:t>							</a:t>
            </a:r>
          </a:p>
        </p:txBody>
      </p:sp>
      <p:sp>
        <p:nvSpPr>
          <p:cNvPr id="10" name="Rechteck 9">
            <a:extLst>
              <a:ext uri="{FF2B5EF4-FFF2-40B4-BE49-F238E27FC236}">
                <a16:creationId xmlns:a16="http://schemas.microsoft.com/office/drawing/2014/main" id="{CAAA1B77-8A51-DA1C-DED9-CE41A81803A6}"/>
              </a:ext>
            </a:extLst>
          </p:cNvPr>
          <p:cNvSpPr/>
          <p:nvPr/>
        </p:nvSpPr>
        <p:spPr>
          <a:xfrm>
            <a:off x="838200" y="2617001"/>
            <a:ext cx="10529891" cy="892658"/>
          </a:xfrm>
          <a:prstGeom prst="rect">
            <a:avLst/>
          </a:prstGeom>
          <a:solidFill>
            <a:schemeClr val="accent6">
              <a:lumMod val="20000"/>
              <a:lumOff val="80000"/>
            </a:schemeClr>
          </a:solidFill>
          <a:ln w="76200">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tabLst>
                <a:tab pos="1790700" algn="l"/>
                <a:tab pos="2151063" algn="l"/>
                <a:tab pos="8699500" algn="l"/>
              </a:tabLst>
            </a:pPr>
            <a:r>
              <a:rPr lang="de-CH" b="1" dirty="0">
                <a:solidFill>
                  <a:schemeClr val="tx1"/>
                </a:solidFill>
                <a:latin typeface="Arial" panose="020B0604020202020204" pitchFamily="34" charset="0"/>
                <a:cs typeface="Arial" panose="020B0604020202020204" pitchFamily="34" charset="0"/>
              </a:rPr>
              <a:t>19.00 Uhr	Informative Ausstellung oder</a:t>
            </a:r>
          </a:p>
          <a:p>
            <a:pPr>
              <a:tabLst>
                <a:tab pos="1790700" algn="l"/>
                <a:tab pos="2151063" algn="l"/>
                <a:tab pos="8699500" algn="l"/>
              </a:tabLst>
            </a:pPr>
            <a:r>
              <a:rPr lang="de-CH" dirty="0">
                <a:solidFill>
                  <a:schemeClr val="tx1"/>
                </a:solidFill>
                <a:latin typeface="Arial" panose="020B0604020202020204" pitchFamily="34" charset="0"/>
                <a:cs typeface="Arial" panose="020B0604020202020204" pitchFamily="34" charset="0"/>
              </a:rPr>
              <a:t>	</a:t>
            </a:r>
            <a:r>
              <a:rPr lang="de-CH" b="1" dirty="0">
                <a:solidFill>
                  <a:schemeClr val="tx1"/>
                </a:solidFill>
                <a:latin typeface="Arial" panose="020B0604020202020204" pitchFamily="34" charset="0"/>
                <a:cs typeface="Arial" panose="020B0604020202020204" pitchFamily="34" charset="0"/>
              </a:rPr>
              <a:t>Dialogposten zu Bebauung und Nachhaltigkeit</a:t>
            </a:r>
            <a:r>
              <a:rPr lang="de-DE" b="1" dirty="0">
                <a:solidFill>
                  <a:schemeClr val="tx1"/>
                </a:solidFill>
                <a:latin typeface="Arial" panose="020B0604020202020204" pitchFamily="34" charset="0"/>
                <a:cs typeface="Arial" panose="020B0604020202020204" pitchFamily="34" charset="0"/>
              </a:rPr>
              <a:t>, Mobilität und Freiräume </a:t>
            </a:r>
            <a:r>
              <a:rPr lang="de-CH" sz="1600" dirty="0">
                <a:solidFill>
                  <a:schemeClr val="tx1"/>
                </a:solidFill>
                <a:latin typeface="Arial" panose="020B0604020202020204" pitchFamily="34" charset="0"/>
                <a:cs typeface="Arial" panose="020B0604020202020204" pitchFamily="34" charset="0"/>
              </a:rPr>
              <a:t>	</a:t>
            </a:r>
          </a:p>
        </p:txBody>
      </p:sp>
      <p:sp>
        <p:nvSpPr>
          <p:cNvPr id="3" name="Datumsplatzhalter 2">
            <a:extLst>
              <a:ext uri="{FF2B5EF4-FFF2-40B4-BE49-F238E27FC236}">
                <a16:creationId xmlns:a16="http://schemas.microsoft.com/office/drawing/2014/main" id="{1BE4BFD5-F706-F4D3-7D76-AF07F04D2A30}"/>
              </a:ext>
            </a:extLst>
          </p:cNvPr>
          <p:cNvSpPr>
            <a:spLocks noGrp="1"/>
          </p:cNvSpPr>
          <p:nvPr>
            <p:ph type="dt" sz="half" idx="10"/>
          </p:nvPr>
        </p:nvSpPr>
        <p:spPr/>
        <p:txBody>
          <a:bodyPr/>
          <a:lstStyle/>
          <a:p>
            <a:r>
              <a:rPr lang="de-DE"/>
              <a:t>21.04.2026</a:t>
            </a:r>
            <a:endParaRPr lang="de-CH"/>
          </a:p>
        </p:txBody>
      </p:sp>
      <p:sp>
        <p:nvSpPr>
          <p:cNvPr id="5" name="Fußzeilenplatzhalter 4">
            <a:extLst>
              <a:ext uri="{FF2B5EF4-FFF2-40B4-BE49-F238E27FC236}">
                <a16:creationId xmlns:a16="http://schemas.microsoft.com/office/drawing/2014/main" id="{5D7DAE15-D9DB-6A1E-9B89-2D24CF195313}"/>
              </a:ext>
            </a:extLst>
          </p:cNvPr>
          <p:cNvSpPr>
            <a:spLocks noGrp="1"/>
          </p:cNvSpPr>
          <p:nvPr>
            <p:ph type="ftr" sz="quarter" idx="11"/>
          </p:nvPr>
        </p:nvSpPr>
        <p:spPr/>
        <p:txBody>
          <a:bodyPr/>
          <a:lstStyle/>
          <a:p>
            <a:endParaRPr lang="de-CH"/>
          </a:p>
        </p:txBody>
      </p:sp>
      <p:sp>
        <p:nvSpPr>
          <p:cNvPr id="4" name="Foliennummernplatzhalter 3">
            <a:extLst>
              <a:ext uri="{FF2B5EF4-FFF2-40B4-BE49-F238E27FC236}">
                <a16:creationId xmlns:a16="http://schemas.microsoft.com/office/drawing/2014/main" id="{A379F4BD-2D2B-4F47-35D7-7DF2D976228C}"/>
              </a:ext>
            </a:extLst>
          </p:cNvPr>
          <p:cNvSpPr>
            <a:spLocks noGrp="1"/>
          </p:cNvSpPr>
          <p:nvPr>
            <p:ph type="sldNum" sz="quarter" idx="12"/>
          </p:nvPr>
        </p:nvSpPr>
        <p:spPr/>
        <p:txBody>
          <a:bodyPr/>
          <a:lstStyle/>
          <a:p>
            <a:fld id="{128B1E3B-EB4C-4522-AB19-7EAF89C2C705}" type="slidenum">
              <a:rPr lang="de-CH" smtClean="0"/>
              <a:t>21</a:t>
            </a:fld>
            <a:endParaRPr lang="de-CH"/>
          </a:p>
        </p:txBody>
      </p:sp>
      <p:sp>
        <p:nvSpPr>
          <p:cNvPr id="7" name="Rechteck 6">
            <a:extLst>
              <a:ext uri="{FF2B5EF4-FFF2-40B4-BE49-F238E27FC236}">
                <a16:creationId xmlns:a16="http://schemas.microsoft.com/office/drawing/2014/main" id="{B58CB22B-9E8D-4671-B1FA-2E9FAB6A3447}"/>
              </a:ext>
            </a:extLst>
          </p:cNvPr>
          <p:cNvSpPr/>
          <p:nvPr/>
        </p:nvSpPr>
        <p:spPr>
          <a:xfrm>
            <a:off x="838200" y="4664991"/>
            <a:ext cx="10515595" cy="440528"/>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0488">
              <a:tabLst>
                <a:tab pos="1790700" algn="l"/>
              </a:tabLst>
            </a:pPr>
            <a:r>
              <a:rPr lang="de-CH" dirty="0">
                <a:solidFill>
                  <a:schemeClr val="tx1"/>
                </a:solidFill>
                <a:latin typeface="Arial" panose="020B0604020202020204" pitchFamily="34" charset="0"/>
                <a:cs typeface="Arial" panose="020B0604020202020204" pitchFamily="34" charset="0"/>
              </a:rPr>
              <a:t>	</a:t>
            </a:r>
            <a:r>
              <a:rPr lang="de-CH" b="1" dirty="0">
                <a:solidFill>
                  <a:schemeClr val="tx1"/>
                </a:solidFill>
                <a:latin typeface="Arial" panose="020B0604020202020204" pitchFamily="34" charset="0"/>
                <a:cs typeface="Arial" panose="020B0604020202020204" pitchFamily="34" charset="0"/>
              </a:rPr>
              <a:t>Apéro</a:t>
            </a:r>
            <a:r>
              <a:rPr lang="de-CH" dirty="0">
                <a:solidFill>
                  <a:schemeClr val="tx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5057357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65348E-19F2-ED44-499D-756F952F5B49}"/>
            </a:ext>
          </a:extLst>
        </p:cNvPr>
        <p:cNvGrpSpPr/>
        <p:nvPr/>
      </p:nvGrpSpPr>
      <p:grpSpPr>
        <a:xfrm>
          <a:off x="0" y="0"/>
          <a:ext cx="0" cy="0"/>
          <a:chOff x="0" y="0"/>
          <a:chExt cx="0" cy="0"/>
        </a:xfrm>
      </p:grpSpPr>
      <p:sp>
        <p:nvSpPr>
          <p:cNvPr id="4" name="Titel 3">
            <a:extLst>
              <a:ext uri="{FF2B5EF4-FFF2-40B4-BE49-F238E27FC236}">
                <a16:creationId xmlns:a16="http://schemas.microsoft.com/office/drawing/2014/main" id="{3DA90919-46EF-121C-B22A-06D4ABA803D9}"/>
              </a:ext>
            </a:extLst>
          </p:cNvPr>
          <p:cNvSpPr>
            <a:spLocks noGrp="1"/>
          </p:cNvSpPr>
          <p:nvPr>
            <p:ph type="title"/>
          </p:nvPr>
        </p:nvSpPr>
        <p:spPr>
          <a:xfrm>
            <a:off x="765908" y="365125"/>
            <a:ext cx="2815492" cy="1325563"/>
          </a:xfrm>
        </p:spPr>
        <p:txBody>
          <a:bodyPr>
            <a:normAutofit/>
          </a:bodyPr>
          <a:lstStyle/>
          <a:p>
            <a:r>
              <a:rPr lang="de-CH" sz="2700" b="1" dirty="0">
                <a:solidFill>
                  <a:schemeClr val="accent6">
                    <a:lumMod val="50000"/>
                  </a:schemeClr>
                </a:solidFill>
                <a:latin typeface="Arial" panose="020B0604020202020204" pitchFamily="34" charset="0"/>
                <a:cs typeface="Arial" panose="020B0604020202020204" pitchFamily="34" charset="0"/>
              </a:rPr>
              <a:t>Information</a:t>
            </a:r>
            <a:br>
              <a:rPr lang="de-CH" dirty="0"/>
            </a:br>
            <a:endParaRPr lang="de-CH" dirty="0"/>
          </a:p>
        </p:txBody>
      </p:sp>
      <p:sp>
        <p:nvSpPr>
          <p:cNvPr id="5" name="Datumsplatzhalter 4">
            <a:extLst>
              <a:ext uri="{FF2B5EF4-FFF2-40B4-BE49-F238E27FC236}">
                <a16:creationId xmlns:a16="http://schemas.microsoft.com/office/drawing/2014/main" id="{D6F569A7-DEB4-4E06-9327-9796E324C8CE}"/>
              </a:ext>
            </a:extLst>
          </p:cNvPr>
          <p:cNvSpPr>
            <a:spLocks noGrp="1"/>
          </p:cNvSpPr>
          <p:nvPr>
            <p:ph type="dt" sz="half" idx="15"/>
          </p:nvPr>
        </p:nvSpPr>
        <p:spPr/>
        <p:txBody>
          <a:bodyPr/>
          <a:lstStyle/>
          <a:p>
            <a:r>
              <a:rPr lang="de-DE" noProof="0"/>
              <a:t>21.04.2026</a:t>
            </a:r>
            <a:endParaRPr lang="de-CH" noProof="0" dirty="0"/>
          </a:p>
        </p:txBody>
      </p:sp>
      <p:sp>
        <p:nvSpPr>
          <p:cNvPr id="9" name="Rechteck 8">
            <a:extLst>
              <a:ext uri="{FF2B5EF4-FFF2-40B4-BE49-F238E27FC236}">
                <a16:creationId xmlns:a16="http://schemas.microsoft.com/office/drawing/2014/main" id="{AF031BD6-B934-19C1-916F-92ABF65E46DB}"/>
              </a:ext>
            </a:extLst>
          </p:cNvPr>
          <p:cNvSpPr/>
          <p:nvPr/>
        </p:nvSpPr>
        <p:spPr>
          <a:xfrm>
            <a:off x="838199" y="1141046"/>
            <a:ext cx="2569309" cy="5196864"/>
          </a:xfrm>
          <a:prstGeom prst="rect">
            <a:avLst/>
          </a:prstGeom>
          <a:solidFill>
            <a:schemeClr val="accent6">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Ins="36000" rtlCol="0" anchor="ctr"/>
          <a:lstStyle/>
          <a:p>
            <a:pPr marL="90488"/>
            <a:r>
              <a:rPr lang="de-CH" sz="2000" b="1" dirty="0">
                <a:solidFill>
                  <a:schemeClr val="bg1"/>
                </a:solidFill>
                <a:latin typeface="Arial" panose="020B0604020202020204" pitchFamily="34" charset="0"/>
                <a:cs typeface="Arial" panose="020B0604020202020204" pitchFamily="34" charset="0"/>
              </a:rPr>
              <a:t>Ausstellung</a:t>
            </a:r>
            <a:br>
              <a:rPr lang="de-CH" sz="2000" i="1" dirty="0">
                <a:solidFill>
                  <a:schemeClr val="bg1"/>
                </a:solidFill>
              </a:rPr>
            </a:br>
            <a:r>
              <a:rPr lang="de-CH" sz="2000" b="1" dirty="0">
                <a:solidFill>
                  <a:schemeClr val="bg1"/>
                </a:solidFill>
                <a:latin typeface="Arial" panose="020B0604020202020204" pitchFamily="34" charset="0"/>
                <a:cs typeface="Arial" panose="020B0604020202020204" pitchFamily="34" charset="0"/>
              </a:rPr>
              <a:t>Arealentwicklung</a:t>
            </a:r>
          </a:p>
          <a:p>
            <a:pPr marL="90488"/>
            <a:r>
              <a:rPr lang="de-DE" dirty="0">
                <a:solidFill>
                  <a:schemeClr val="bg1"/>
                </a:solidFill>
                <a:latin typeface="Arial" panose="020B0604020202020204" pitchFamily="34" charset="0"/>
                <a:cs typeface="Arial" panose="020B0604020202020204" pitchFamily="34" charset="0"/>
              </a:rPr>
              <a:t>Mettler Entwickler AG</a:t>
            </a:r>
            <a:endParaRPr lang="de-CH" dirty="0">
              <a:solidFill>
                <a:schemeClr val="bg1"/>
              </a:solidFill>
              <a:latin typeface="Arial" panose="020B0604020202020204" pitchFamily="34" charset="0"/>
              <a:cs typeface="Arial" panose="020B0604020202020204" pitchFamily="34" charset="0"/>
            </a:endParaRPr>
          </a:p>
          <a:p>
            <a:pPr marL="90488"/>
            <a:endParaRPr lang="de-DE" b="1" dirty="0">
              <a:solidFill>
                <a:schemeClr val="bg1"/>
              </a:solidFill>
              <a:latin typeface="Arial" panose="020B0604020202020204" pitchFamily="34" charset="0"/>
              <a:cs typeface="Arial" panose="020B0604020202020204" pitchFamily="34" charset="0"/>
            </a:endParaRPr>
          </a:p>
          <a:p>
            <a:pPr marL="90488"/>
            <a:r>
              <a:rPr lang="de-DE" dirty="0">
                <a:solidFill>
                  <a:schemeClr val="bg1"/>
                </a:solidFill>
                <a:latin typeface="Arial" panose="020B0604020202020204" pitchFamily="34" charset="0"/>
                <a:cs typeface="Arial" panose="020B0604020202020204" pitchFamily="34" charset="0"/>
              </a:rPr>
              <a:t>Kirchgemeindehaus Saal</a:t>
            </a:r>
          </a:p>
          <a:p>
            <a:pPr marL="90488"/>
            <a:endParaRPr lang="de-DE" dirty="0">
              <a:solidFill>
                <a:schemeClr val="bg1"/>
              </a:solidFill>
              <a:latin typeface="Arial" panose="020B0604020202020204" pitchFamily="34" charset="0"/>
              <a:cs typeface="Arial" panose="020B0604020202020204" pitchFamily="34" charset="0"/>
            </a:endParaRPr>
          </a:p>
        </p:txBody>
      </p:sp>
      <p:sp>
        <p:nvSpPr>
          <p:cNvPr id="6" name="Fußzeilenplatzhalter 5">
            <a:extLst>
              <a:ext uri="{FF2B5EF4-FFF2-40B4-BE49-F238E27FC236}">
                <a16:creationId xmlns:a16="http://schemas.microsoft.com/office/drawing/2014/main" id="{FD0F69EA-3903-526E-3293-21519FAF8BC2}"/>
              </a:ext>
            </a:extLst>
          </p:cNvPr>
          <p:cNvSpPr>
            <a:spLocks noGrp="1"/>
          </p:cNvSpPr>
          <p:nvPr>
            <p:ph type="ftr" sz="quarter" idx="16"/>
          </p:nvPr>
        </p:nvSpPr>
        <p:spPr/>
        <p:txBody>
          <a:bodyPr/>
          <a:lstStyle/>
          <a:p>
            <a:endParaRPr lang="de-CH" dirty="0"/>
          </a:p>
        </p:txBody>
      </p:sp>
      <p:sp>
        <p:nvSpPr>
          <p:cNvPr id="17" name="Foliennummernplatzhalter 16">
            <a:extLst>
              <a:ext uri="{FF2B5EF4-FFF2-40B4-BE49-F238E27FC236}">
                <a16:creationId xmlns:a16="http://schemas.microsoft.com/office/drawing/2014/main" id="{C2225BB3-BDF4-6C10-66CF-DCFC500101FA}"/>
              </a:ext>
            </a:extLst>
          </p:cNvPr>
          <p:cNvSpPr>
            <a:spLocks noGrp="1"/>
          </p:cNvSpPr>
          <p:nvPr>
            <p:ph type="sldNum" sz="quarter" idx="17"/>
          </p:nvPr>
        </p:nvSpPr>
        <p:spPr/>
        <p:txBody>
          <a:bodyPr/>
          <a:lstStyle/>
          <a:p>
            <a:fld id="{DDEDEB93-9EE4-4463-88AB-DBF02166A2A4}" type="slidenum">
              <a:rPr lang="de-CH" noProof="0" smtClean="0"/>
              <a:pPr/>
              <a:t>22</a:t>
            </a:fld>
            <a:endParaRPr lang="de-CH" noProof="0"/>
          </a:p>
        </p:txBody>
      </p:sp>
      <p:sp>
        <p:nvSpPr>
          <p:cNvPr id="18" name="Ellipse 17">
            <a:extLst>
              <a:ext uri="{FF2B5EF4-FFF2-40B4-BE49-F238E27FC236}">
                <a16:creationId xmlns:a16="http://schemas.microsoft.com/office/drawing/2014/main" id="{3B663097-311A-AA5E-015F-63D3E4DCE3FD}"/>
              </a:ext>
            </a:extLst>
          </p:cNvPr>
          <p:cNvSpPr/>
          <p:nvPr/>
        </p:nvSpPr>
        <p:spPr>
          <a:xfrm>
            <a:off x="3948725" y="3555450"/>
            <a:ext cx="2700000" cy="2700000"/>
          </a:xfrm>
          <a:prstGeom prst="ellipse">
            <a:avLst/>
          </a:prstGeom>
          <a:solidFill>
            <a:schemeClr val="accent6">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0488"/>
            <a:r>
              <a:rPr lang="de-CH" b="1" dirty="0">
                <a:solidFill>
                  <a:schemeClr val="bg1"/>
                </a:solidFill>
                <a:latin typeface="Arial" panose="020B0604020202020204" pitchFamily="34" charset="0"/>
                <a:cs typeface="Arial" panose="020B0604020202020204" pitchFamily="34" charset="0"/>
              </a:rPr>
              <a:t>Dialog </a:t>
            </a:r>
            <a:br>
              <a:rPr lang="de-CH" b="1" dirty="0">
                <a:solidFill>
                  <a:schemeClr val="bg1"/>
                </a:solidFill>
                <a:latin typeface="Arial" panose="020B0604020202020204" pitchFamily="34" charset="0"/>
                <a:cs typeface="Arial" panose="020B0604020202020204" pitchFamily="34" charset="0"/>
              </a:rPr>
            </a:br>
            <a:r>
              <a:rPr lang="de-CH" b="1" dirty="0">
                <a:solidFill>
                  <a:schemeClr val="bg1"/>
                </a:solidFill>
                <a:latin typeface="Arial" panose="020B0604020202020204" pitchFamily="34" charset="0"/>
                <a:cs typeface="Arial" panose="020B0604020202020204" pitchFamily="34" charset="0"/>
              </a:rPr>
              <a:t>Freiräume</a:t>
            </a:r>
          </a:p>
          <a:p>
            <a:pPr marL="90488"/>
            <a:r>
              <a:rPr lang="de-CH" dirty="0">
                <a:solidFill>
                  <a:schemeClr val="bg1"/>
                </a:solidFill>
                <a:latin typeface="Arial" panose="020B0604020202020204" pitchFamily="34" charset="0"/>
                <a:cs typeface="Arial" panose="020B0604020202020204" pitchFamily="34" charset="0"/>
              </a:rPr>
              <a:t>Céline Baumann</a:t>
            </a:r>
          </a:p>
          <a:p>
            <a:pPr marL="90488"/>
            <a:endParaRPr lang="de-CH" dirty="0">
              <a:solidFill>
                <a:schemeClr val="bg1"/>
              </a:solidFill>
              <a:latin typeface="Arial" panose="020B0604020202020204" pitchFamily="34" charset="0"/>
              <a:cs typeface="Arial" panose="020B0604020202020204" pitchFamily="34" charset="0"/>
            </a:endParaRPr>
          </a:p>
          <a:p>
            <a:pPr marL="90488"/>
            <a:r>
              <a:rPr lang="de-CH" dirty="0">
                <a:solidFill>
                  <a:schemeClr val="bg1"/>
                </a:solidFill>
                <a:latin typeface="Arial" panose="020B0604020202020204" pitchFamily="34" charset="0"/>
                <a:cs typeface="Arial" panose="020B0604020202020204" pitchFamily="34" charset="0"/>
              </a:rPr>
              <a:t>Schützenhaus</a:t>
            </a:r>
            <a:br>
              <a:rPr lang="de-CH" dirty="0">
                <a:solidFill>
                  <a:schemeClr val="bg1"/>
                </a:solidFill>
                <a:latin typeface="Arial" panose="020B0604020202020204" pitchFamily="34" charset="0"/>
                <a:cs typeface="Arial" panose="020B0604020202020204" pitchFamily="34" charset="0"/>
              </a:rPr>
            </a:br>
            <a:r>
              <a:rPr lang="de-CH" dirty="0">
                <a:solidFill>
                  <a:schemeClr val="bg1"/>
                </a:solidFill>
                <a:latin typeface="Arial" panose="020B0604020202020204" pitchFamily="34" charset="0"/>
                <a:cs typeface="Arial" panose="020B0604020202020204" pitchFamily="34" charset="0"/>
              </a:rPr>
              <a:t>Parterre</a:t>
            </a:r>
          </a:p>
        </p:txBody>
      </p:sp>
      <p:sp>
        <p:nvSpPr>
          <p:cNvPr id="20" name="Ellipse 19">
            <a:extLst>
              <a:ext uri="{FF2B5EF4-FFF2-40B4-BE49-F238E27FC236}">
                <a16:creationId xmlns:a16="http://schemas.microsoft.com/office/drawing/2014/main" id="{B27C7CAC-BD36-842E-2A8D-3D9FD96F199E}"/>
              </a:ext>
            </a:extLst>
          </p:cNvPr>
          <p:cNvSpPr/>
          <p:nvPr/>
        </p:nvSpPr>
        <p:spPr>
          <a:xfrm>
            <a:off x="6572496" y="1209075"/>
            <a:ext cx="2700000" cy="2700000"/>
          </a:xfrm>
          <a:prstGeom prst="ellipse">
            <a:avLst/>
          </a:prstGeom>
          <a:solidFill>
            <a:schemeClr val="accent6">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0488"/>
            <a:r>
              <a:rPr lang="de-CH" b="1" dirty="0">
                <a:solidFill>
                  <a:schemeClr val="bg1"/>
                </a:solidFill>
                <a:latin typeface="Arial" panose="020B0604020202020204" pitchFamily="34" charset="0"/>
                <a:cs typeface="Arial" panose="020B0604020202020204" pitchFamily="34" charset="0"/>
              </a:rPr>
              <a:t>Dialog </a:t>
            </a:r>
            <a:r>
              <a:rPr lang="de-DE" b="1" dirty="0">
                <a:solidFill>
                  <a:schemeClr val="bg1"/>
                </a:solidFill>
                <a:latin typeface="Arial" panose="020B0604020202020204" pitchFamily="34" charset="0"/>
                <a:cs typeface="Arial" panose="020B0604020202020204" pitchFamily="34" charset="0"/>
              </a:rPr>
              <a:t>Bebauung und Nachhaltigkeit</a:t>
            </a:r>
          </a:p>
          <a:p>
            <a:pPr marL="90488"/>
            <a:r>
              <a:rPr lang="de-DE" dirty="0">
                <a:solidFill>
                  <a:schemeClr val="bg1"/>
                </a:solidFill>
                <a:latin typeface="Arial" panose="020B0604020202020204" pitchFamily="34" charset="0"/>
                <a:cs typeface="Arial" panose="020B0604020202020204" pitchFamily="34" charset="0"/>
              </a:rPr>
              <a:t>Herzog &amp; de Meuron</a:t>
            </a:r>
          </a:p>
          <a:p>
            <a:pPr marL="90488"/>
            <a:endParaRPr lang="de-DE" b="1" dirty="0">
              <a:solidFill>
                <a:schemeClr val="bg1"/>
              </a:solidFill>
              <a:latin typeface="Arial" panose="020B0604020202020204" pitchFamily="34" charset="0"/>
              <a:cs typeface="Arial" panose="020B0604020202020204" pitchFamily="34" charset="0"/>
            </a:endParaRPr>
          </a:p>
          <a:p>
            <a:pPr marL="90488"/>
            <a:r>
              <a:rPr lang="de-DE" dirty="0">
                <a:solidFill>
                  <a:schemeClr val="bg1"/>
                </a:solidFill>
                <a:latin typeface="Arial" panose="020B0604020202020204" pitchFamily="34" charset="0"/>
                <a:cs typeface="Arial" panose="020B0604020202020204" pitchFamily="34" charset="0"/>
              </a:rPr>
              <a:t>Kirchgemeindehaus Foyer</a:t>
            </a:r>
          </a:p>
        </p:txBody>
      </p:sp>
      <p:sp>
        <p:nvSpPr>
          <p:cNvPr id="19" name="Ellipse 18">
            <a:extLst>
              <a:ext uri="{FF2B5EF4-FFF2-40B4-BE49-F238E27FC236}">
                <a16:creationId xmlns:a16="http://schemas.microsoft.com/office/drawing/2014/main" id="{FF6D6097-B0F1-C5E5-78CA-C74CB7C2AF06}"/>
              </a:ext>
            </a:extLst>
          </p:cNvPr>
          <p:cNvSpPr/>
          <p:nvPr/>
        </p:nvSpPr>
        <p:spPr>
          <a:xfrm>
            <a:off x="9132353" y="3555450"/>
            <a:ext cx="2700000" cy="2700000"/>
          </a:xfrm>
          <a:prstGeom prst="ellipse">
            <a:avLst/>
          </a:prstGeom>
          <a:solidFill>
            <a:schemeClr val="accent6">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0488"/>
            <a:r>
              <a:rPr lang="de-CH" b="1" dirty="0">
                <a:solidFill>
                  <a:schemeClr val="bg1"/>
                </a:solidFill>
                <a:latin typeface="Arial" panose="020B0604020202020204" pitchFamily="34" charset="0"/>
                <a:cs typeface="Arial" panose="020B0604020202020204" pitchFamily="34" charset="0"/>
              </a:rPr>
              <a:t>Dialog</a:t>
            </a:r>
          </a:p>
          <a:p>
            <a:pPr marL="90488"/>
            <a:r>
              <a:rPr lang="de-CH" b="1" dirty="0">
                <a:solidFill>
                  <a:schemeClr val="bg1"/>
                </a:solidFill>
                <a:latin typeface="Arial" panose="020B0604020202020204" pitchFamily="34" charset="0"/>
                <a:cs typeface="Arial" panose="020B0604020202020204" pitchFamily="34" charset="0"/>
              </a:rPr>
              <a:t>Mobilität</a:t>
            </a:r>
          </a:p>
          <a:p>
            <a:pPr marL="90488"/>
            <a:r>
              <a:rPr lang="de-CH" dirty="0">
                <a:solidFill>
                  <a:schemeClr val="bg1"/>
                </a:solidFill>
                <a:latin typeface="Arial" panose="020B0604020202020204" pitchFamily="34" charset="0"/>
                <a:cs typeface="Arial" panose="020B0604020202020204" pitchFamily="34" charset="0"/>
              </a:rPr>
              <a:t>Wälli AG Ingenieure</a:t>
            </a:r>
          </a:p>
          <a:p>
            <a:pPr marL="90488"/>
            <a:endParaRPr lang="de-CH" dirty="0">
              <a:solidFill>
                <a:schemeClr val="bg1"/>
              </a:solidFill>
              <a:latin typeface="Arial" panose="020B0604020202020204" pitchFamily="34" charset="0"/>
              <a:cs typeface="Arial" panose="020B0604020202020204" pitchFamily="34" charset="0"/>
            </a:endParaRPr>
          </a:p>
          <a:p>
            <a:pPr marL="90488"/>
            <a:r>
              <a:rPr lang="de-CH" dirty="0">
                <a:solidFill>
                  <a:schemeClr val="bg1"/>
                </a:solidFill>
                <a:latin typeface="Arial" panose="020B0604020202020204" pitchFamily="34" charset="0"/>
                <a:cs typeface="Arial" panose="020B0604020202020204" pitchFamily="34" charset="0"/>
              </a:rPr>
              <a:t>Schützenhaus</a:t>
            </a:r>
          </a:p>
          <a:p>
            <a:pPr marL="90488"/>
            <a:r>
              <a:rPr lang="de-CH" dirty="0">
                <a:solidFill>
                  <a:schemeClr val="bg1"/>
                </a:solidFill>
                <a:latin typeface="Arial" panose="020B0604020202020204" pitchFamily="34" charset="0"/>
                <a:cs typeface="Arial" panose="020B0604020202020204" pitchFamily="34" charset="0"/>
              </a:rPr>
              <a:t>Saal</a:t>
            </a:r>
          </a:p>
        </p:txBody>
      </p:sp>
      <p:cxnSp>
        <p:nvCxnSpPr>
          <p:cNvPr id="27" name="Gerade Verbindung mit Pfeil 26">
            <a:extLst>
              <a:ext uri="{FF2B5EF4-FFF2-40B4-BE49-F238E27FC236}">
                <a16:creationId xmlns:a16="http://schemas.microsoft.com/office/drawing/2014/main" id="{4475BB12-AC00-F450-0AD4-CC3ED012302B}"/>
              </a:ext>
            </a:extLst>
          </p:cNvPr>
          <p:cNvCxnSpPr>
            <a:cxnSpLocks/>
          </p:cNvCxnSpPr>
          <p:nvPr/>
        </p:nvCxnSpPr>
        <p:spPr>
          <a:xfrm flipH="1">
            <a:off x="5406840" y="2461182"/>
            <a:ext cx="1122576" cy="1099035"/>
          </a:xfrm>
          <a:prstGeom prst="straightConnector1">
            <a:avLst/>
          </a:prstGeom>
          <a:ln w="63500">
            <a:solidFill>
              <a:schemeClr val="accent2">
                <a:lumMod val="75000"/>
              </a:schemeClr>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28" name="Gerade Verbindung mit Pfeil 27">
            <a:extLst>
              <a:ext uri="{FF2B5EF4-FFF2-40B4-BE49-F238E27FC236}">
                <a16:creationId xmlns:a16="http://schemas.microsoft.com/office/drawing/2014/main" id="{DC17AF67-5123-2C7F-B9D2-CA0B9888F30E}"/>
              </a:ext>
            </a:extLst>
          </p:cNvPr>
          <p:cNvCxnSpPr>
            <a:cxnSpLocks/>
          </p:cNvCxnSpPr>
          <p:nvPr/>
        </p:nvCxnSpPr>
        <p:spPr>
          <a:xfrm flipH="1">
            <a:off x="6922256" y="5288291"/>
            <a:ext cx="2018218" cy="0"/>
          </a:xfrm>
          <a:prstGeom prst="straightConnector1">
            <a:avLst/>
          </a:prstGeom>
          <a:ln w="63500">
            <a:solidFill>
              <a:schemeClr val="accent2">
                <a:lumMod val="75000"/>
              </a:schemeClr>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34" name="Gerade Verbindung mit Pfeil 33">
            <a:extLst>
              <a:ext uri="{FF2B5EF4-FFF2-40B4-BE49-F238E27FC236}">
                <a16:creationId xmlns:a16="http://schemas.microsoft.com/office/drawing/2014/main" id="{1E445874-70F1-0F68-EA1E-DDC41BED4324}"/>
              </a:ext>
            </a:extLst>
          </p:cNvPr>
          <p:cNvCxnSpPr>
            <a:cxnSpLocks/>
          </p:cNvCxnSpPr>
          <p:nvPr/>
        </p:nvCxnSpPr>
        <p:spPr>
          <a:xfrm flipH="1" flipV="1">
            <a:off x="9315577" y="2461182"/>
            <a:ext cx="1123200" cy="1098000"/>
          </a:xfrm>
          <a:prstGeom prst="straightConnector1">
            <a:avLst/>
          </a:prstGeom>
          <a:ln w="63500">
            <a:solidFill>
              <a:schemeClr val="accent2">
                <a:lumMod val="75000"/>
              </a:schemeClr>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39" name="Rechteck 38">
            <a:extLst>
              <a:ext uri="{FF2B5EF4-FFF2-40B4-BE49-F238E27FC236}">
                <a16:creationId xmlns:a16="http://schemas.microsoft.com/office/drawing/2014/main" id="{3EC41434-36BA-10EE-BA67-70D79482242E}"/>
              </a:ext>
            </a:extLst>
          </p:cNvPr>
          <p:cNvSpPr/>
          <p:nvPr/>
        </p:nvSpPr>
        <p:spPr>
          <a:xfrm>
            <a:off x="3653691" y="1141046"/>
            <a:ext cx="8241325" cy="5196864"/>
          </a:xfrm>
          <a:prstGeom prst="rect">
            <a:avLst/>
          </a:prstGeom>
          <a:noFill/>
          <a:ln w="3175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cxnSp>
        <p:nvCxnSpPr>
          <p:cNvPr id="37" name="Gerade Verbindung mit Pfeil 36">
            <a:extLst>
              <a:ext uri="{FF2B5EF4-FFF2-40B4-BE49-F238E27FC236}">
                <a16:creationId xmlns:a16="http://schemas.microsoft.com/office/drawing/2014/main" id="{E1A723C3-2EE8-9161-EC00-B386F2908EC3}"/>
              </a:ext>
            </a:extLst>
          </p:cNvPr>
          <p:cNvCxnSpPr>
            <a:cxnSpLocks/>
          </p:cNvCxnSpPr>
          <p:nvPr/>
        </p:nvCxnSpPr>
        <p:spPr>
          <a:xfrm flipH="1">
            <a:off x="3058982" y="3799018"/>
            <a:ext cx="1044835" cy="0"/>
          </a:xfrm>
          <a:prstGeom prst="straightConnector1">
            <a:avLst/>
          </a:prstGeom>
          <a:ln w="63500">
            <a:solidFill>
              <a:schemeClr val="accent2">
                <a:lumMod val="75000"/>
              </a:schemeClr>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42" name="Titel 3">
            <a:extLst>
              <a:ext uri="{FF2B5EF4-FFF2-40B4-BE49-F238E27FC236}">
                <a16:creationId xmlns:a16="http://schemas.microsoft.com/office/drawing/2014/main" id="{E99CA0BA-EF88-AA2D-1E13-1838ECB2895F}"/>
              </a:ext>
            </a:extLst>
          </p:cNvPr>
          <p:cNvSpPr txBox="1">
            <a:spLocks/>
          </p:cNvSpPr>
          <p:nvPr/>
        </p:nvSpPr>
        <p:spPr>
          <a:xfrm>
            <a:off x="4372369" y="174903"/>
            <a:ext cx="431409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de-CH" dirty="0"/>
          </a:p>
        </p:txBody>
      </p:sp>
      <p:sp>
        <p:nvSpPr>
          <p:cNvPr id="43" name="Titel 3">
            <a:extLst>
              <a:ext uri="{FF2B5EF4-FFF2-40B4-BE49-F238E27FC236}">
                <a16:creationId xmlns:a16="http://schemas.microsoft.com/office/drawing/2014/main" id="{F5CAC8C1-5BE1-BE0A-C4A5-1D93AD3ECEE4}"/>
              </a:ext>
            </a:extLst>
          </p:cNvPr>
          <p:cNvSpPr txBox="1">
            <a:spLocks/>
          </p:cNvSpPr>
          <p:nvPr/>
        </p:nvSpPr>
        <p:spPr>
          <a:xfrm>
            <a:off x="3540118" y="527853"/>
            <a:ext cx="3517213" cy="132556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CH" sz="2700" b="1" dirty="0">
                <a:solidFill>
                  <a:schemeClr val="accent2">
                    <a:lumMod val="75000"/>
                  </a:schemeClr>
                </a:solidFill>
                <a:latin typeface="Arial" panose="020B0604020202020204" pitchFamily="34" charset="0"/>
                <a:cs typeface="Arial" panose="020B0604020202020204" pitchFamily="34" charset="0"/>
              </a:rPr>
              <a:t>Dialoge je 30 Min.</a:t>
            </a:r>
            <a:endParaRPr lang="de-CH" dirty="0">
              <a:solidFill>
                <a:schemeClr val="accent2">
                  <a:lumMod val="75000"/>
                </a:schemeClr>
              </a:solidFill>
            </a:endParaRPr>
          </a:p>
        </p:txBody>
      </p:sp>
      <p:pic>
        <p:nvPicPr>
          <p:cNvPr id="52" name="Grafik 51">
            <a:extLst>
              <a:ext uri="{FF2B5EF4-FFF2-40B4-BE49-F238E27FC236}">
                <a16:creationId xmlns:a16="http://schemas.microsoft.com/office/drawing/2014/main" id="{422B30E6-D077-EF4E-64D3-6D7D554EA2E5}"/>
              </a:ext>
            </a:extLst>
          </p:cNvPr>
          <p:cNvPicPr>
            <a:picLocks noChangeAspect="1"/>
          </p:cNvPicPr>
          <p:nvPr/>
        </p:nvPicPr>
        <p:blipFill>
          <a:blip r:embed="rId3"/>
          <a:stretch>
            <a:fillRect/>
          </a:stretch>
        </p:blipFill>
        <p:spPr>
          <a:xfrm>
            <a:off x="10273486" y="139218"/>
            <a:ext cx="1768378" cy="1250004"/>
          </a:xfrm>
          <a:prstGeom prst="rect">
            <a:avLst/>
          </a:prstGeom>
        </p:spPr>
      </p:pic>
      <p:sp>
        <p:nvSpPr>
          <p:cNvPr id="53" name="Textfeld 52">
            <a:extLst>
              <a:ext uri="{FF2B5EF4-FFF2-40B4-BE49-F238E27FC236}">
                <a16:creationId xmlns:a16="http://schemas.microsoft.com/office/drawing/2014/main" id="{D3B01461-9AAB-A24D-7F64-B4B5361939EE}"/>
              </a:ext>
            </a:extLst>
          </p:cNvPr>
          <p:cNvSpPr txBox="1"/>
          <p:nvPr/>
        </p:nvSpPr>
        <p:spPr>
          <a:xfrm>
            <a:off x="3709137" y="1184902"/>
            <a:ext cx="2827213" cy="646331"/>
          </a:xfrm>
          <a:prstGeom prst="rect">
            <a:avLst/>
          </a:prstGeom>
          <a:noFill/>
        </p:spPr>
        <p:txBody>
          <a:bodyPr wrap="square" rtlCol="0">
            <a:spAutoFit/>
          </a:bodyPr>
          <a:lstStyle/>
          <a:p>
            <a:br>
              <a:rPr lang="de-CH" dirty="0">
                <a:latin typeface="Arial" panose="020B0604020202020204" pitchFamily="34" charset="0"/>
                <a:cs typeface="Arial" panose="020B0604020202020204" pitchFamily="34" charset="0"/>
              </a:rPr>
            </a:br>
            <a:endParaRPr lang="de-CH"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940521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08C949-A127-B8A7-04EF-F53C9DB52026}"/>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DA191D37-685C-70BB-6D98-283D2E49E34B}"/>
              </a:ext>
            </a:extLst>
          </p:cNvPr>
          <p:cNvSpPr>
            <a:spLocks noGrp="1"/>
          </p:cNvSpPr>
          <p:nvPr>
            <p:ph type="title"/>
          </p:nvPr>
        </p:nvSpPr>
        <p:spPr>
          <a:xfrm>
            <a:off x="838200" y="365125"/>
            <a:ext cx="10515600" cy="1024097"/>
          </a:xfrm>
        </p:spPr>
        <p:txBody>
          <a:bodyPr>
            <a:normAutofit fontScale="90000"/>
          </a:bodyPr>
          <a:lstStyle/>
          <a:p>
            <a:r>
              <a:rPr lang="de-CH" sz="2400" b="1" dirty="0">
                <a:solidFill>
                  <a:schemeClr val="accent6">
                    <a:lumMod val="50000"/>
                  </a:schemeClr>
                </a:solidFill>
                <a:latin typeface="Arial" panose="020B0604020202020204" pitchFamily="34" charset="0"/>
                <a:cs typeface="Arial" panose="020B0604020202020204" pitchFamily="34" charset="0"/>
              </a:rPr>
              <a:t>Agenda Workshop</a:t>
            </a:r>
            <a:br>
              <a:rPr lang="de-CH" sz="4400" b="1" dirty="0">
                <a:solidFill>
                  <a:schemeClr val="accent6">
                    <a:lumMod val="50000"/>
                  </a:schemeClr>
                </a:solidFill>
                <a:latin typeface="Arial" panose="020B0604020202020204" pitchFamily="34" charset="0"/>
                <a:cs typeface="Arial" panose="020B0604020202020204" pitchFamily="34" charset="0"/>
              </a:rPr>
            </a:br>
            <a:endParaRPr lang="de-CH" dirty="0"/>
          </a:p>
        </p:txBody>
      </p:sp>
      <p:pic>
        <p:nvPicPr>
          <p:cNvPr id="6" name="Grafik 5">
            <a:extLst>
              <a:ext uri="{FF2B5EF4-FFF2-40B4-BE49-F238E27FC236}">
                <a16:creationId xmlns:a16="http://schemas.microsoft.com/office/drawing/2014/main" id="{F524A2C7-4076-625B-3BAB-A596F8C0B6DE}"/>
              </a:ext>
            </a:extLst>
          </p:cNvPr>
          <p:cNvPicPr>
            <a:picLocks noChangeAspect="1"/>
          </p:cNvPicPr>
          <p:nvPr/>
        </p:nvPicPr>
        <p:blipFill>
          <a:blip r:embed="rId3"/>
          <a:stretch>
            <a:fillRect/>
          </a:stretch>
        </p:blipFill>
        <p:spPr>
          <a:xfrm>
            <a:off x="10273486" y="139218"/>
            <a:ext cx="1768378" cy="1250004"/>
          </a:xfrm>
          <a:prstGeom prst="rect">
            <a:avLst/>
          </a:prstGeom>
        </p:spPr>
      </p:pic>
      <p:sp>
        <p:nvSpPr>
          <p:cNvPr id="8" name="Rechteck 7">
            <a:extLst>
              <a:ext uri="{FF2B5EF4-FFF2-40B4-BE49-F238E27FC236}">
                <a16:creationId xmlns:a16="http://schemas.microsoft.com/office/drawing/2014/main" id="{E0B6071A-5AA5-CA62-DADA-ECFBDA594248}"/>
              </a:ext>
            </a:extLst>
          </p:cNvPr>
          <p:cNvSpPr/>
          <p:nvPr/>
        </p:nvSpPr>
        <p:spPr>
          <a:xfrm>
            <a:off x="823906" y="1293133"/>
            <a:ext cx="10529891" cy="114391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tabLst>
                <a:tab pos="1790700" algn="l"/>
                <a:tab pos="2151063" algn="l"/>
              </a:tabLst>
            </a:pPr>
            <a:r>
              <a:rPr lang="de-CH" b="1" dirty="0">
                <a:solidFill>
                  <a:schemeClr val="tx1"/>
                </a:solidFill>
                <a:latin typeface="Arial" panose="020B0604020202020204" pitchFamily="34" charset="0"/>
                <a:cs typeface="Arial" panose="020B0604020202020204" pitchFamily="34" charset="0"/>
              </a:rPr>
              <a:t>18.30 Uhr	Einführung</a:t>
            </a:r>
            <a:br>
              <a:rPr lang="de-CH" dirty="0">
                <a:solidFill>
                  <a:schemeClr val="tx1"/>
                </a:solidFill>
                <a:latin typeface="Arial" panose="020B0604020202020204" pitchFamily="34" charset="0"/>
                <a:cs typeface="Arial" panose="020B0604020202020204" pitchFamily="34" charset="0"/>
              </a:rPr>
            </a:br>
            <a:r>
              <a:rPr lang="de-CH" dirty="0">
                <a:solidFill>
                  <a:schemeClr val="tx1"/>
                </a:solidFill>
                <a:latin typeface="Arial" panose="020B0604020202020204" pitchFamily="34" charset="0"/>
                <a:cs typeface="Arial" panose="020B0604020202020204" pitchFamily="34" charset="0"/>
              </a:rPr>
              <a:t>		Entwicklungsstrategie		</a:t>
            </a:r>
          </a:p>
          <a:p>
            <a:pPr>
              <a:tabLst>
                <a:tab pos="1790700" algn="l"/>
                <a:tab pos="2151063" algn="l"/>
              </a:tabLst>
            </a:pPr>
            <a:r>
              <a:rPr lang="de-CH" dirty="0">
                <a:solidFill>
                  <a:schemeClr val="tx1"/>
                </a:solidFill>
                <a:latin typeface="Arial" panose="020B0604020202020204" pitchFamily="34" charset="0"/>
                <a:cs typeface="Arial" panose="020B0604020202020204" pitchFamily="34" charset="0"/>
              </a:rPr>
              <a:t>		Stand des Prozesses </a:t>
            </a:r>
          </a:p>
          <a:p>
            <a:pPr>
              <a:tabLst>
                <a:tab pos="1790700" algn="l"/>
                <a:tab pos="2151063" algn="l"/>
              </a:tabLst>
            </a:pPr>
            <a:r>
              <a:rPr lang="de-CH" dirty="0">
                <a:solidFill>
                  <a:schemeClr val="tx1"/>
                </a:solidFill>
                <a:latin typeface="Arial" panose="020B0604020202020204" pitchFamily="34" charset="0"/>
                <a:cs typeface="Arial" panose="020B0604020202020204" pitchFamily="34" charset="0"/>
              </a:rPr>
              <a:t>		Vertieftes Workshopverfahren 	</a:t>
            </a:r>
          </a:p>
        </p:txBody>
      </p:sp>
      <p:sp>
        <p:nvSpPr>
          <p:cNvPr id="9" name="Rechteck 8">
            <a:extLst>
              <a:ext uri="{FF2B5EF4-FFF2-40B4-BE49-F238E27FC236}">
                <a16:creationId xmlns:a16="http://schemas.microsoft.com/office/drawing/2014/main" id="{2696B2D8-1904-4C39-D97D-56E685F6FD85}"/>
              </a:ext>
            </a:extLst>
          </p:cNvPr>
          <p:cNvSpPr/>
          <p:nvPr/>
        </p:nvSpPr>
        <p:spPr>
          <a:xfrm>
            <a:off x="838200" y="3726777"/>
            <a:ext cx="10529891" cy="694179"/>
          </a:xfrm>
          <a:prstGeom prst="rect">
            <a:avLst/>
          </a:prstGeom>
          <a:noFill/>
          <a:ln w="76200">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tabLst>
                <a:tab pos="1790700" algn="l"/>
              </a:tabLst>
            </a:pPr>
            <a:r>
              <a:rPr lang="de-CH" b="1" dirty="0">
                <a:solidFill>
                  <a:schemeClr val="tx1"/>
                </a:solidFill>
                <a:latin typeface="Arial" panose="020B0604020202020204" pitchFamily="34" charset="0"/>
                <a:cs typeface="Arial" panose="020B0604020202020204" pitchFamily="34" charset="0"/>
              </a:rPr>
              <a:t>20.20 Uhr</a:t>
            </a:r>
            <a:r>
              <a:rPr lang="de-CH" dirty="0">
                <a:solidFill>
                  <a:schemeClr val="tx1"/>
                </a:solidFill>
                <a:latin typeface="Arial" panose="020B0604020202020204" pitchFamily="34" charset="0"/>
                <a:cs typeface="Arial" panose="020B0604020202020204" pitchFamily="34" charset="0"/>
              </a:rPr>
              <a:t>	</a:t>
            </a:r>
            <a:r>
              <a:rPr lang="de-CH" b="1" dirty="0">
                <a:solidFill>
                  <a:schemeClr val="tx1"/>
                </a:solidFill>
                <a:latin typeface="Arial" panose="020B0604020202020204" pitchFamily="34" charset="0"/>
                <a:cs typeface="Arial" panose="020B0604020202020204" pitchFamily="34" charset="0"/>
              </a:rPr>
              <a:t>kurze Synthese der Dialoge 							Nächste Schritte und Abschluss </a:t>
            </a:r>
            <a:r>
              <a:rPr lang="de-CH" dirty="0">
                <a:solidFill>
                  <a:schemeClr val="tx1"/>
                </a:solidFill>
                <a:latin typeface="Arial" panose="020B0604020202020204" pitchFamily="34" charset="0"/>
                <a:cs typeface="Arial" panose="020B0604020202020204" pitchFamily="34" charset="0"/>
              </a:rPr>
              <a:t>							</a:t>
            </a:r>
          </a:p>
        </p:txBody>
      </p:sp>
      <p:sp>
        <p:nvSpPr>
          <p:cNvPr id="10" name="Rechteck 9">
            <a:extLst>
              <a:ext uri="{FF2B5EF4-FFF2-40B4-BE49-F238E27FC236}">
                <a16:creationId xmlns:a16="http://schemas.microsoft.com/office/drawing/2014/main" id="{02C5988E-C001-B621-E277-ED32EAEBAF87}"/>
              </a:ext>
            </a:extLst>
          </p:cNvPr>
          <p:cNvSpPr/>
          <p:nvPr/>
        </p:nvSpPr>
        <p:spPr>
          <a:xfrm>
            <a:off x="838200" y="2617001"/>
            <a:ext cx="10529891" cy="892658"/>
          </a:xfrm>
          <a:prstGeom prst="rect">
            <a:avLst/>
          </a:prstGeom>
          <a:solidFill>
            <a:schemeClr val="accent6">
              <a:lumMod val="20000"/>
              <a:lumOff val="80000"/>
            </a:schemeClr>
          </a:solidFill>
          <a:ln w="762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tabLst>
                <a:tab pos="1790700" algn="l"/>
                <a:tab pos="2151063" algn="l"/>
                <a:tab pos="8699500" algn="l"/>
              </a:tabLst>
            </a:pPr>
            <a:r>
              <a:rPr lang="de-CH" b="1" dirty="0">
                <a:solidFill>
                  <a:schemeClr val="tx1"/>
                </a:solidFill>
                <a:latin typeface="Arial" panose="020B0604020202020204" pitchFamily="34" charset="0"/>
                <a:cs typeface="Arial" panose="020B0604020202020204" pitchFamily="34" charset="0"/>
              </a:rPr>
              <a:t>19.00 Uhr	Informative Ausstellung oder</a:t>
            </a:r>
          </a:p>
          <a:p>
            <a:pPr>
              <a:tabLst>
                <a:tab pos="1790700" algn="l"/>
                <a:tab pos="2151063" algn="l"/>
                <a:tab pos="8699500" algn="l"/>
              </a:tabLst>
            </a:pPr>
            <a:r>
              <a:rPr lang="de-CH" dirty="0">
                <a:solidFill>
                  <a:schemeClr val="tx1"/>
                </a:solidFill>
                <a:latin typeface="Arial" panose="020B0604020202020204" pitchFamily="34" charset="0"/>
                <a:cs typeface="Arial" panose="020B0604020202020204" pitchFamily="34" charset="0"/>
              </a:rPr>
              <a:t>	</a:t>
            </a:r>
            <a:r>
              <a:rPr lang="de-CH" b="1" dirty="0">
                <a:solidFill>
                  <a:schemeClr val="tx1"/>
                </a:solidFill>
                <a:latin typeface="Arial" panose="020B0604020202020204" pitchFamily="34" charset="0"/>
                <a:cs typeface="Arial" panose="020B0604020202020204" pitchFamily="34" charset="0"/>
              </a:rPr>
              <a:t>Dialoge zu Bebauung und Nachhaltigkeit</a:t>
            </a:r>
            <a:r>
              <a:rPr lang="de-DE" b="1" dirty="0">
                <a:solidFill>
                  <a:schemeClr val="tx1"/>
                </a:solidFill>
                <a:latin typeface="Arial" panose="020B0604020202020204" pitchFamily="34" charset="0"/>
                <a:cs typeface="Arial" panose="020B0604020202020204" pitchFamily="34" charset="0"/>
              </a:rPr>
              <a:t>, Mobilität und Freiräume </a:t>
            </a:r>
            <a:r>
              <a:rPr lang="de-CH" sz="1600" dirty="0">
                <a:solidFill>
                  <a:schemeClr val="tx1"/>
                </a:solidFill>
                <a:latin typeface="Arial" panose="020B0604020202020204" pitchFamily="34" charset="0"/>
                <a:cs typeface="Arial" panose="020B0604020202020204" pitchFamily="34" charset="0"/>
              </a:rPr>
              <a:t>	</a:t>
            </a:r>
          </a:p>
        </p:txBody>
      </p:sp>
      <p:sp>
        <p:nvSpPr>
          <p:cNvPr id="3" name="Datumsplatzhalter 2">
            <a:extLst>
              <a:ext uri="{FF2B5EF4-FFF2-40B4-BE49-F238E27FC236}">
                <a16:creationId xmlns:a16="http://schemas.microsoft.com/office/drawing/2014/main" id="{514D0DA2-4420-86B6-F757-3374BEE40B8A}"/>
              </a:ext>
            </a:extLst>
          </p:cNvPr>
          <p:cNvSpPr>
            <a:spLocks noGrp="1"/>
          </p:cNvSpPr>
          <p:nvPr>
            <p:ph type="dt" sz="half" idx="10"/>
          </p:nvPr>
        </p:nvSpPr>
        <p:spPr/>
        <p:txBody>
          <a:bodyPr/>
          <a:lstStyle/>
          <a:p>
            <a:r>
              <a:rPr lang="de-DE"/>
              <a:t>21.04.2026</a:t>
            </a:r>
            <a:endParaRPr lang="de-CH"/>
          </a:p>
        </p:txBody>
      </p:sp>
      <p:sp>
        <p:nvSpPr>
          <p:cNvPr id="5" name="Fußzeilenplatzhalter 4">
            <a:extLst>
              <a:ext uri="{FF2B5EF4-FFF2-40B4-BE49-F238E27FC236}">
                <a16:creationId xmlns:a16="http://schemas.microsoft.com/office/drawing/2014/main" id="{D9CF9F68-612A-DD44-923D-9CE1B38525B5}"/>
              </a:ext>
            </a:extLst>
          </p:cNvPr>
          <p:cNvSpPr>
            <a:spLocks noGrp="1"/>
          </p:cNvSpPr>
          <p:nvPr>
            <p:ph type="ftr" sz="quarter" idx="11"/>
          </p:nvPr>
        </p:nvSpPr>
        <p:spPr/>
        <p:txBody>
          <a:bodyPr/>
          <a:lstStyle/>
          <a:p>
            <a:endParaRPr lang="de-CH"/>
          </a:p>
        </p:txBody>
      </p:sp>
      <p:sp>
        <p:nvSpPr>
          <p:cNvPr id="4" name="Foliennummernplatzhalter 3">
            <a:extLst>
              <a:ext uri="{FF2B5EF4-FFF2-40B4-BE49-F238E27FC236}">
                <a16:creationId xmlns:a16="http://schemas.microsoft.com/office/drawing/2014/main" id="{505F0426-0065-01B0-6AA6-F87A70EAE77C}"/>
              </a:ext>
            </a:extLst>
          </p:cNvPr>
          <p:cNvSpPr>
            <a:spLocks noGrp="1"/>
          </p:cNvSpPr>
          <p:nvPr>
            <p:ph type="sldNum" sz="quarter" idx="12"/>
          </p:nvPr>
        </p:nvSpPr>
        <p:spPr/>
        <p:txBody>
          <a:bodyPr/>
          <a:lstStyle/>
          <a:p>
            <a:fld id="{128B1E3B-EB4C-4522-AB19-7EAF89C2C705}" type="slidenum">
              <a:rPr lang="de-CH" smtClean="0"/>
              <a:t>23</a:t>
            </a:fld>
            <a:endParaRPr lang="de-CH"/>
          </a:p>
        </p:txBody>
      </p:sp>
      <p:sp>
        <p:nvSpPr>
          <p:cNvPr id="7" name="Rechteck 6">
            <a:extLst>
              <a:ext uri="{FF2B5EF4-FFF2-40B4-BE49-F238E27FC236}">
                <a16:creationId xmlns:a16="http://schemas.microsoft.com/office/drawing/2014/main" id="{E2597EF3-CE7F-E156-5306-66E8D3E76165}"/>
              </a:ext>
            </a:extLst>
          </p:cNvPr>
          <p:cNvSpPr/>
          <p:nvPr/>
        </p:nvSpPr>
        <p:spPr>
          <a:xfrm>
            <a:off x="838200" y="4664991"/>
            <a:ext cx="10515595" cy="440528"/>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0488">
              <a:tabLst>
                <a:tab pos="1790700" algn="l"/>
              </a:tabLst>
            </a:pPr>
            <a:r>
              <a:rPr lang="de-CH" dirty="0">
                <a:solidFill>
                  <a:schemeClr val="tx1"/>
                </a:solidFill>
                <a:latin typeface="Arial" panose="020B0604020202020204" pitchFamily="34" charset="0"/>
                <a:cs typeface="Arial" panose="020B0604020202020204" pitchFamily="34" charset="0"/>
              </a:rPr>
              <a:t>	</a:t>
            </a:r>
            <a:r>
              <a:rPr lang="de-CH" b="1" dirty="0">
                <a:solidFill>
                  <a:schemeClr val="tx1"/>
                </a:solidFill>
                <a:latin typeface="Arial" panose="020B0604020202020204" pitchFamily="34" charset="0"/>
                <a:cs typeface="Arial" panose="020B0604020202020204" pitchFamily="34" charset="0"/>
              </a:rPr>
              <a:t>Apéro</a:t>
            </a:r>
            <a:r>
              <a:rPr lang="de-CH" dirty="0">
                <a:solidFill>
                  <a:schemeClr val="tx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1714068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B94D20-F527-C145-1C51-51D465788CB3}"/>
            </a:ext>
          </a:extLst>
        </p:cNvPr>
        <p:cNvGrpSpPr/>
        <p:nvPr/>
      </p:nvGrpSpPr>
      <p:grpSpPr>
        <a:xfrm>
          <a:off x="0" y="0"/>
          <a:ext cx="0" cy="0"/>
          <a:chOff x="0" y="0"/>
          <a:chExt cx="0" cy="0"/>
        </a:xfrm>
      </p:grpSpPr>
      <p:sp>
        <p:nvSpPr>
          <p:cNvPr id="3" name="Inhaltsplatzhalter 2">
            <a:extLst>
              <a:ext uri="{FF2B5EF4-FFF2-40B4-BE49-F238E27FC236}">
                <a16:creationId xmlns:a16="http://schemas.microsoft.com/office/drawing/2014/main" id="{C949A563-8A1B-FAFA-8B7A-67EB3D3B1117}"/>
              </a:ext>
            </a:extLst>
          </p:cNvPr>
          <p:cNvSpPr>
            <a:spLocks noGrp="1"/>
          </p:cNvSpPr>
          <p:nvPr>
            <p:ph idx="1"/>
          </p:nvPr>
        </p:nvSpPr>
        <p:spPr/>
        <p:txBody>
          <a:bodyPr/>
          <a:lstStyle/>
          <a:p>
            <a:pPr marL="0" lvl="1" indent="0">
              <a:spcAft>
                <a:spcPts val="600"/>
              </a:spcAft>
              <a:buNone/>
            </a:pPr>
            <a:r>
              <a:rPr lang="de-CH" sz="3200" b="1" dirty="0">
                <a:solidFill>
                  <a:schemeClr val="accent6">
                    <a:lumMod val="50000"/>
                  </a:schemeClr>
                </a:solidFill>
                <a:latin typeface="Arial" panose="020B0604020202020204" pitchFamily="34" charset="0"/>
                <a:cs typeface="Arial" panose="020B0604020202020204" pitchFamily="34" charset="0"/>
              </a:rPr>
              <a:t>Weiteres Verfahren</a:t>
            </a:r>
          </a:p>
          <a:p>
            <a:pPr marL="0" lvl="1" indent="0">
              <a:spcAft>
                <a:spcPts val="600"/>
              </a:spcAft>
              <a:buNone/>
            </a:pPr>
            <a:endParaRPr lang="de-CH" sz="3200" b="1" dirty="0">
              <a:solidFill>
                <a:schemeClr val="accent6">
                  <a:lumMod val="50000"/>
                </a:schemeClr>
              </a:solidFill>
              <a:latin typeface="Arial" panose="020B0604020202020204" pitchFamily="34" charset="0"/>
              <a:cs typeface="Arial" panose="020B0604020202020204" pitchFamily="34" charset="0"/>
            </a:endParaRPr>
          </a:p>
          <a:p>
            <a:endParaRPr lang="de-CH" dirty="0"/>
          </a:p>
        </p:txBody>
      </p:sp>
      <p:pic>
        <p:nvPicPr>
          <p:cNvPr id="4" name="Grafik 3">
            <a:extLst>
              <a:ext uri="{FF2B5EF4-FFF2-40B4-BE49-F238E27FC236}">
                <a16:creationId xmlns:a16="http://schemas.microsoft.com/office/drawing/2014/main" id="{6A35F1C8-ECED-8413-D77C-C2D64F50EEF1}"/>
              </a:ext>
            </a:extLst>
          </p:cNvPr>
          <p:cNvPicPr>
            <a:picLocks noChangeAspect="1"/>
          </p:cNvPicPr>
          <p:nvPr/>
        </p:nvPicPr>
        <p:blipFill>
          <a:blip r:embed="rId3"/>
          <a:stretch>
            <a:fillRect/>
          </a:stretch>
        </p:blipFill>
        <p:spPr>
          <a:xfrm>
            <a:off x="10273486" y="139218"/>
            <a:ext cx="1768378" cy="1250004"/>
          </a:xfrm>
          <a:prstGeom prst="rect">
            <a:avLst/>
          </a:prstGeom>
        </p:spPr>
      </p:pic>
      <p:sp>
        <p:nvSpPr>
          <p:cNvPr id="5" name="Datumsplatzhalter 4">
            <a:extLst>
              <a:ext uri="{FF2B5EF4-FFF2-40B4-BE49-F238E27FC236}">
                <a16:creationId xmlns:a16="http://schemas.microsoft.com/office/drawing/2014/main" id="{54196066-F28D-F393-46E7-7F8FB6C8F2EC}"/>
              </a:ext>
            </a:extLst>
          </p:cNvPr>
          <p:cNvSpPr>
            <a:spLocks noGrp="1"/>
          </p:cNvSpPr>
          <p:nvPr>
            <p:ph type="dt" sz="half" idx="10"/>
          </p:nvPr>
        </p:nvSpPr>
        <p:spPr/>
        <p:txBody>
          <a:bodyPr/>
          <a:lstStyle/>
          <a:p>
            <a:r>
              <a:rPr lang="de-DE"/>
              <a:t>21.04.2026</a:t>
            </a:r>
            <a:endParaRPr lang="de-CH"/>
          </a:p>
        </p:txBody>
      </p:sp>
      <p:sp>
        <p:nvSpPr>
          <p:cNvPr id="6" name="Fußzeilenplatzhalter 5">
            <a:extLst>
              <a:ext uri="{FF2B5EF4-FFF2-40B4-BE49-F238E27FC236}">
                <a16:creationId xmlns:a16="http://schemas.microsoft.com/office/drawing/2014/main" id="{C891AEDD-3165-49A6-FE34-BCD2B833F28A}"/>
              </a:ext>
            </a:extLst>
          </p:cNvPr>
          <p:cNvSpPr>
            <a:spLocks noGrp="1"/>
          </p:cNvSpPr>
          <p:nvPr>
            <p:ph type="ftr" sz="quarter" idx="11"/>
          </p:nvPr>
        </p:nvSpPr>
        <p:spPr/>
        <p:txBody>
          <a:bodyPr/>
          <a:lstStyle/>
          <a:p>
            <a:endParaRPr lang="de-CH"/>
          </a:p>
        </p:txBody>
      </p:sp>
      <p:sp>
        <p:nvSpPr>
          <p:cNvPr id="2" name="Foliennummernplatzhalter 1">
            <a:extLst>
              <a:ext uri="{FF2B5EF4-FFF2-40B4-BE49-F238E27FC236}">
                <a16:creationId xmlns:a16="http://schemas.microsoft.com/office/drawing/2014/main" id="{894CCA44-FAFB-951A-5E24-A5308EF5B3AD}"/>
              </a:ext>
            </a:extLst>
          </p:cNvPr>
          <p:cNvSpPr>
            <a:spLocks noGrp="1"/>
          </p:cNvSpPr>
          <p:nvPr>
            <p:ph type="sldNum" sz="quarter" idx="12"/>
          </p:nvPr>
        </p:nvSpPr>
        <p:spPr/>
        <p:txBody>
          <a:bodyPr/>
          <a:lstStyle/>
          <a:p>
            <a:fld id="{128B1E3B-EB4C-4522-AB19-7EAF89C2C705}" type="slidenum">
              <a:rPr lang="de-CH" smtClean="0"/>
              <a:t>24</a:t>
            </a:fld>
            <a:endParaRPr lang="de-CH"/>
          </a:p>
        </p:txBody>
      </p:sp>
    </p:spTree>
    <p:extLst>
      <p:ext uri="{BB962C8B-B14F-4D97-AF65-F5344CB8AC3E}">
        <p14:creationId xmlns:p14="http://schemas.microsoft.com/office/powerpoint/2010/main" val="15938946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FEE1CDE-BBB3-24D4-2CB0-73310F6FB7B4}"/>
              </a:ext>
            </a:extLst>
          </p:cNvPr>
          <p:cNvSpPr>
            <a:spLocks noGrp="1"/>
          </p:cNvSpPr>
          <p:nvPr>
            <p:ph type="title"/>
          </p:nvPr>
        </p:nvSpPr>
        <p:spPr/>
        <p:txBody>
          <a:bodyPr anchor="t">
            <a:normAutofit/>
          </a:bodyPr>
          <a:lstStyle/>
          <a:p>
            <a:r>
              <a:rPr lang="de-CH" sz="2400" b="1" dirty="0">
                <a:solidFill>
                  <a:schemeClr val="accent6">
                    <a:lumMod val="50000"/>
                  </a:schemeClr>
                </a:solidFill>
                <a:latin typeface="Arial" panose="020B0604020202020204" pitchFamily="34" charset="0"/>
                <a:cs typeface="Arial" panose="020B0604020202020204" pitchFamily="34" charset="0"/>
              </a:rPr>
              <a:t>Weiteres Verfahren</a:t>
            </a:r>
            <a:endParaRPr lang="de-CH" dirty="0"/>
          </a:p>
        </p:txBody>
      </p:sp>
      <p:sp>
        <p:nvSpPr>
          <p:cNvPr id="10" name="Rechteck 9">
            <a:extLst>
              <a:ext uri="{FF2B5EF4-FFF2-40B4-BE49-F238E27FC236}">
                <a16:creationId xmlns:a16="http://schemas.microsoft.com/office/drawing/2014/main" id="{CBE11A2B-7798-77A8-7791-DA554994E59F}"/>
              </a:ext>
            </a:extLst>
          </p:cNvPr>
          <p:cNvSpPr/>
          <p:nvPr/>
        </p:nvSpPr>
        <p:spPr>
          <a:xfrm>
            <a:off x="2148878" y="1855202"/>
            <a:ext cx="6121941" cy="616085"/>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de-CH" dirty="0">
                <a:latin typeface="Arial" panose="020B0604020202020204" pitchFamily="34" charset="0"/>
                <a:cs typeface="Arial" panose="020B0604020202020204" pitchFamily="34" charset="0"/>
              </a:rPr>
              <a:t>2025 Vertieftes Workshopverfahren</a:t>
            </a:r>
          </a:p>
        </p:txBody>
      </p:sp>
      <p:sp>
        <p:nvSpPr>
          <p:cNvPr id="11" name="Rechteck 10">
            <a:extLst>
              <a:ext uri="{FF2B5EF4-FFF2-40B4-BE49-F238E27FC236}">
                <a16:creationId xmlns:a16="http://schemas.microsoft.com/office/drawing/2014/main" id="{2F6D2E67-DEF6-28FB-4BBD-003D6A5AF6C9}"/>
              </a:ext>
            </a:extLst>
          </p:cNvPr>
          <p:cNvSpPr/>
          <p:nvPr/>
        </p:nvSpPr>
        <p:spPr>
          <a:xfrm>
            <a:off x="2122082" y="3710902"/>
            <a:ext cx="6121941" cy="616085"/>
          </a:xfrm>
          <a:prstGeom prst="rect">
            <a:avLst/>
          </a:prstGeom>
          <a:solidFill>
            <a:schemeClr val="accent6">
              <a:lumMod val="20000"/>
              <a:lumOff val="80000"/>
            </a:schemeClr>
          </a:solidFill>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de-CH" dirty="0">
                <a:solidFill>
                  <a:schemeClr val="tx1"/>
                </a:solidFill>
              </a:rPr>
              <a:t>2028/2029 Architekturwettbewerbe pro Scholle</a:t>
            </a:r>
          </a:p>
        </p:txBody>
      </p:sp>
      <p:sp>
        <p:nvSpPr>
          <p:cNvPr id="12" name="Rechteck 11">
            <a:extLst>
              <a:ext uri="{FF2B5EF4-FFF2-40B4-BE49-F238E27FC236}">
                <a16:creationId xmlns:a16="http://schemas.microsoft.com/office/drawing/2014/main" id="{AA904C4B-2766-FA96-ECB0-EF3C4E867C4F}"/>
              </a:ext>
            </a:extLst>
          </p:cNvPr>
          <p:cNvSpPr/>
          <p:nvPr/>
        </p:nvSpPr>
        <p:spPr>
          <a:xfrm>
            <a:off x="2122082" y="2990694"/>
            <a:ext cx="6121940" cy="616085"/>
          </a:xfrm>
          <a:prstGeom prst="rect">
            <a:avLst/>
          </a:prstGeom>
          <a:solidFill>
            <a:schemeClr val="accent6">
              <a:lumMod val="20000"/>
              <a:lumOff val="80000"/>
            </a:schemeClr>
          </a:solidFill>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de-CH" dirty="0">
                <a:solidFill>
                  <a:schemeClr val="tx1"/>
                </a:solidFill>
              </a:rPr>
              <a:t>2026/2027 Zonenplan/Umzonung und Sondernutzungsplan (politischer Prozess)</a:t>
            </a:r>
          </a:p>
        </p:txBody>
      </p:sp>
      <p:sp>
        <p:nvSpPr>
          <p:cNvPr id="13" name="Rechteck 12">
            <a:extLst>
              <a:ext uri="{FF2B5EF4-FFF2-40B4-BE49-F238E27FC236}">
                <a16:creationId xmlns:a16="http://schemas.microsoft.com/office/drawing/2014/main" id="{4212396A-6F05-E0DB-B61E-98E87840946A}"/>
              </a:ext>
            </a:extLst>
          </p:cNvPr>
          <p:cNvSpPr/>
          <p:nvPr/>
        </p:nvSpPr>
        <p:spPr>
          <a:xfrm>
            <a:off x="2148878" y="1139435"/>
            <a:ext cx="6121942" cy="616085"/>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de-CH" dirty="0">
                <a:latin typeface="Arial" panose="020B0604020202020204" pitchFamily="34" charset="0"/>
                <a:cs typeface="Arial" panose="020B0604020202020204" pitchFamily="34" charset="0"/>
              </a:rPr>
              <a:t>2024 Städtebauliche Machbarkeitsstudie</a:t>
            </a:r>
          </a:p>
        </p:txBody>
      </p:sp>
      <p:sp>
        <p:nvSpPr>
          <p:cNvPr id="14" name="Rechteck 13">
            <a:extLst>
              <a:ext uri="{FF2B5EF4-FFF2-40B4-BE49-F238E27FC236}">
                <a16:creationId xmlns:a16="http://schemas.microsoft.com/office/drawing/2014/main" id="{0A209EC2-674F-361B-B638-BDF72F27AA04}"/>
              </a:ext>
            </a:extLst>
          </p:cNvPr>
          <p:cNvSpPr/>
          <p:nvPr/>
        </p:nvSpPr>
        <p:spPr>
          <a:xfrm>
            <a:off x="2148880" y="4431110"/>
            <a:ext cx="6121940" cy="616085"/>
          </a:xfrm>
          <a:prstGeom prst="rect">
            <a:avLst/>
          </a:prstGeom>
          <a:solidFill>
            <a:schemeClr val="accent6">
              <a:lumMod val="20000"/>
              <a:lumOff val="80000"/>
            </a:schemeClr>
          </a:solidFill>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de-CH" dirty="0">
                <a:solidFill>
                  <a:schemeClr val="tx1"/>
                </a:solidFill>
              </a:rPr>
              <a:t>2029/2030 Baugesuch</a:t>
            </a:r>
          </a:p>
        </p:txBody>
      </p:sp>
      <p:cxnSp>
        <p:nvCxnSpPr>
          <p:cNvPr id="16" name="Gerader Verbinder 15">
            <a:extLst>
              <a:ext uri="{FF2B5EF4-FFF2-40B4-BE49-F238E27FC236}">
                <a16:creationId xmlns:a16="http://schemas.microsoft.com/office/drawing/2014/main" id="{B1315260-E2DA-46B3-E661-A4A7656975AD}"/>
              </a:ext>
            </a:extLst>
          </p:cNvPr>
          <p:cNvCxnSpPr/>
          <p:nvPr/>
        </p:nvCxnSpPr>
        <p:spPr>
          <a:xfrm>
            <a:off x="1030147" y="2713100"/>
            <a:ext cx="8064230" cy="0"/>
          </a:xfrm>
          <a:prstGeom prst="line">
            <a:avLst/>
          </a:prstGeom>
        </p:spPr>
        <p:style>
          <a:lnRef idx="2">
            <a:schemeClr val="accent3"/>
          </a:lnRef>
          <a:fillRef idx="0">
            <a:schemeClr val="accent3"/>
          </a:fillRef>
          <a:effectRef idx="1">
            <a:schemeClr val="accent3"/>
          </a:effectRef>
          <a:fontRef idx="minor">
            <a:schemeClr val="tx1"/>
          </a:fontRef>
        </p:style>
      </p:cxnSp>
      <p:sp>
        <p:nvSpPr>
          <p:cNvPr id="9" name="Textfeld 8">
            <a:extLst>
              <a:ext uri="{FF2B5EF4-FFF2-40B4-BE49-F238E27FC236}">
                <a16:creationId xmlns:a16="http://schemas.microsoft.com/office/drawing/2014/main" id="{88C069F9-2B05-E41D-D8C7-80B7A539004A}"/>
              </a:ext>
            </a:extLst>
          </p:cNvPr>
          <p:cNvSpPr txBox="1"/>
          <p:nvPr/>
        </p:nvSpPr>
        <p:spPr>
          <a:xfrm>
            <a:off x="4412129" y="2523785"/>
            <a:ext cx="1423481" cy="369332"/>
          </a:xfrm>
          <a:prstGeom prst="rect">
            <a:avLst/>
          </a:prstGeom>
          <a:solidFill>
            <a:schemeClr val="bg1"/>
          </a:solidFill>
        </p:spPr>
        <p:txBody>
          <a:bodyPr wrap="square" rtlCol="0">
            <a:spAutoFit/>
          </a:bodyPr>
          <a:lstStyle/>
          <a:p>
            <a:r>
              <a:rPr lang="de-CH" dirty="0"/>
              <a:t>Stand heute</a:t>
            </a:r>
          </a:p>
        </p:txBody>
      </p:sp>
      <p:pic>
        <p:nvPicPr>
          <p:cNvPr id="3" name="Grafik 2">
            <a:extLst>
              <a:ext uri="{FF2B5EF4-FFF2-40B4-BE49-F238E27FC236}">
                <a16:creationId xmlns:a16="http://schemas.microsoft.com/office/drawing/2014/main" id="{8A219C32-502A-56AB-25EF-EE2707C8F497}"/>
              </a:ext>
            </a:extLst>
          </p:cNvPr>
          <p:cNvPicPr>
            <a:picLocks noChangeAspect="1"/>
          </p:cNvPicPr>
          <p:nvPr/>
        </p:nvPicPr>
        <p:blipFill>
          <a:blip r:embed="rId3"/>
          <a:stretch>
            <a:fillRect/>
          </a:stretch>
        </p:blipFill>
        <p:spPr>
          <a:xfrm>
            <a:off x="10273486" y="139218"/>
            <a:ext cx="1768378" cy="1250004"/>
          </a:xfrm>
          <a:prstGeom prst="rect">
            <a:avLst/>
          </a:prstGeom>
        </p:spPr>
      </p:pic>
      <p:sp>
        <p:nvSpPr>
          <p:cNvPr id="4" name="Rechteck 3">
            <a:extLst>
              <a:ext uri="{FF2B5EF4-FFF2-40B4-BE49-F238E27FC236}">
                <a16:creationId xmlns:a16="http://schemas.microsoft.com/office/drawing/2014/main" id="{A1D76176-C78C-7FB9-5B4E-AD8219FE0665}"/>
              </a:ext>
            </a:extLst>
          </p:cNvPr>
          <p:cNvSpPr/>
          <p:nvPr/>
        </p:nvSpPr>
        <p:spPr>
          <a:xfrm>
            <a:off x="2148878" y="5151318"/>
            <a:ext cx="6121940" cy="616085"/>
          </a:xfrm>
          <a:prstGeom prst="rect">
            <a:avLst/>
          </a:prstGeom>
          <a:solidFill>
            <a:schemeClr val="accent6">
              <a:lumMod val="20000"/>
              <a:lumOff val="80000"/>
            </a:schemeClr>
          </a:solidFill>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de-CH" dirty="0">
                <a:solidFill>
                  <a:schemeClr val="tx1"/>
                </a:solidFill>
              </a:rPr>
              <a:t>Ab 2031 möglicher Baustart</a:t>
            </a:r>
          </a:p>
        </p:txBody>
      </p:sp>
      <p:sp>
        <p:nvSpPr>
          <p:cNvPr id="6" name="Ellipse 5">
            <a:extLst>
              <a:ext uri="{FF2B5EF4-FFF2-40B4-BE49-F238E27FC236}">
                <a16:creationId xmlns:a16="http://schemas.microsoft.com/office/drawing/2014/main" id="{ECB49E7C-AE4A-DA09-72B4-AF123C0B7574}"/>
              </a:ext>
            </a:extLst>
          </p:cNvPr>
          <p:cNvSpPr/>
          <p:nvPr/>
        </p:nvSpPr>
        <p:spPr>
          <a:xfrm>
            <a:off x="8610600" y="2826846"/>
            <a:ext cx="1423481" cy="953407"/>
          </a:xfrm>
          <a:prstGeom prst="ellipse">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CH" dirty="0">
                <a:solidFill>
                  <a:schemeClr val="accent5">
                    <a:lumMod val="50000"/>
                  </a:schemeClr>
                </a:solidFill>
              </a:rPr>
              <a:t>Mit-wirkung  (Art.30)</a:t>
            </a:r>
          </a:p>
        </p:txBody>
      </p:sp>
      <p:cxnSp>
        <p:nvCxnSpPr>
          <p:cNvPr id="8" name="Gerade Verbindung mit Pfeil 7">
            <a:extLst>
              <a:ext uri="{FF2B5EF4-FFF2-40B4-BE49-F238E27FC236}">
                <a16:creationId xmlns:a16="http://schemas.microsoft.com/office/drawing/2014/main" id="{640E8867-328D-5A38-2C71-6D5FAFD77F12}"/>
              </a:ext>
            </a:extLst>
          </p:cNvPr>
          <p:cNvCxnSpPr>
            <a:stCxn id="12" idx="3"/>
            <a:endCxn id="6" idx="2"/>
          </p:cNvCxnSpPr>
          <p:nvPr/>
        </p:nvCxnSpPr>
        <p:spPr>
          <a:xfrm>
            <a:off x="8244022" y="3298737"/>
            <a:ext cx="366578" cy="4813"/>
          </a:xfrm>
          <a:prstGeom prst="straightConnector1">
            <a:avLst/>
          </a:prstGeom>
          <a:ln>
            <a:tailEnd type="triangle"/>
          </a:ln>
        </p:spPr>
        <p:style>
          <a:lnRef idx="2">
            <a:schemeClr val="accent6"/>
          </a:lnRef>
          <a:fillRef idx="0">
            <a:schemeClr val="accent6"/>
          </a:fillRef>
          <a:effectRef idx="1">
            <a:schemeClr val="accent6"/>
          </a:effectRef>
          <a:fontRef idx="minor">
            <a:schemeClr val="tx1"/>
          </a:fontRef>
        </p:style>
      </p:cxnSp>
      <p:sp>
        <p:nvSpPr>
          <p:cNvPr id="7" name="Datumsplatzhalter 6">
            <a:extLst>
              <a:ext uri="{FF2B5EF4-FFF2-40B4-BE49-F238E27FC236}">
                <a16:creationId xmlns:a16="http://schemas.microsoft.com/office/drawing/2014/main" id="{32E27FC2-C152-B3B1-DD91-861171AE7FE1}"/>
              </a:ext>
            </a:extLst>
          </p:cNvPr>
          <p:cNvSpPr>
            <a:spLocks noGrp="1"/>
          </p:cNvSpPr>
          <p:nvPr>
            <p:ph type="dt" sz="half" idx="10"/>
          </p:nvPr>
        </p:nvSpPr>
        <p:spPr/>
        <p:txBody>
          <a:bodyPr/>
          <a:lstStyle/>
          <a:p>
            <a:r>
              <a:rPr lang="de-DE"/>
              <a:t>21.04.2026</a:t>
            </a:r>
            <a:endParaRPr lang="de-CH"/>
          </a:p>
        </p:txBody>
      </p:sp>
      <p:sp>
        <p:nvSpPr>
          <p:cNvPr id="15" name="Fußzeilenplatzhalter 14">
            <a:extLst>
              <a:ext uri="{FF2B5EF4-FFF2-40B4-BE49-F238E27FC236}">
                <a16:creationId xmlns:a16="http://schemas.microsoft.com/office/drawing/2014/main" id="{EE44BC1D-4C17-66F6-99D7-9A16D19D9949}"/>
              </a:ext>
            </a:extLst>
          </p:cNvPr>
          <p:cNvSpPr>
            <a:spLocks noGrp="1"/>
          </p:cNvSpPr>
          <p:nvPr>
            <p:ph type="ftr" sz="quarter" idx="11"/>
          </p:nvPr>
        </p:nvSpPr>
        <p:spPr/>
        <p:txBody>
          <a:bodyPr/>
          <a:lstStyle/>
          <a:p>
            <a:endParaRPr lang="de-CH"/>
          </a:p>
        </p:txBody>
      </p:sp>
      <p:sp>
        <p:nvSpPr>
          <p:cNvPr id="5" name="Foliennummernplatzhalter 4">
            <a:extLst>
              <a:ext uri="{FF2B5EF4-FFF2-40B4-BE49-F238E27FC236}">
                <a16:creationId xmlns:a16="http://schemas.microsoft.com/office/drawing/2014/main" id="{AC68B9C1-BD46-2079-B700-03895FF1892F}"/>
              </a:ext>
            </a:extLst>
          </p:cNvPr>
          <p:cNvSpPr>
            <a:spLocks noGrp="1"/>
          </p:cNvSpPr>
          <p:nvPr>
            <p:ph type="sldNum" sz="quarter" idx="12"/>
          </p:nvPr>
        </p:nvSpPr>
        <p:spPr/>
        <p:txBody>
          <a:bodyPr/>
          <a:lstStyle/>
          <a:p>
            <a:fld id="{128B1E3B-EB4C-4522-AB19-7EAF89C2C705}" type="slidenum">
              <a:rPr lang="de-CH" smtClean="0"/>
              <a:t>25</a:t>
            </a:fld>
            <a:endParaRPr lang="de-CH"/>
          </a:p>
        </p:txBody>
      </p:sp>
    </p:spTree>
    <p:extLst>
      <p:ext uri="{BB962C8B-B14F-4D97-AF65-F5344CB8AC3E}">
        <p14:creationId xmlns:p14="http://schemas.microsoft.com/office/powerpoint/2010/main" val="3024494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A9766F-56AA-000C-037A-70FE30201C32}"/>
            </a:ext>
          </a:extLst>
        </p:cNvPr>
        <p:cNvGrpSpPr/>
        <p:nvPr/>
      </p:nvGrpSpPr>
      <p:grpSpPr>
        <a:xfrm>
          <a:off x="0" y="0"/>
          <a:ext cx="0" cy="0"/>
          <a:chOff x="0" y="0"/>
          <a:chExt cx="0" cy="0"/>
        </a:xfrm>
      </p:grpSpPr>
      <p:sp>
        <p:nvSpPr>
          <p:cNvPr id="2" name="Inhaltsplatzhalter 1">
            <a:extLst>
              <a:ext uri="{FF2B5EF4-FFF2-40B4-BE49-F238E27FC236}">
                <a16:creationId xmlns:a16="http://schemas.microsoft.com/office/drawing/2014/main" id="{BB9B8CA3-A182-F950-1DFD-A7CBD61558A4}"/>
              </a:ext>
            </a:extLst>
          </p:cNvPr>
          <p:cNvSpPr>
            <a:spLocks noGrp="1"/>
          </p:cNvSpPr>
          <p:nvPr>
            <p:ph sz="quarter" idx="13"/>
          </p:nvPr>
        </p:nvSpPr>
        <p:spPr>
          <a:xfrm>
            <a:off x="823913" y="1356361"/>
            <a:ext cx="10240399" cy="4726940"/>
          </a:xfrm>
        </p:spPr>
        <p:txBody>
          <a:bodyPr tIns="144000">
            <a:noAutofit/>
          </a:bodyPr>
          <a:lstStyle/>
          <a:p>
            <a:pPr marL="285750" indent="-285750">
              <a:buFont typeface="Arial" panose="020B0604020202020204" pitchFamily="34" charset="0"/>
              <a:buChar char="•"/>
            </a:pPr>
            <a:endParaRPr lang="de-DE" dirty="0"/>
          </a:p>
          <a:p>
            <a:endParaRPr lang="de-CH" dirty="0"/>
          </a:p>
        </p:txBody>
      </p:sp>
      <p:sp>
        <p:nvSpPr>
          <p:cNvPr id="4" name="Datumsplatzhalter 3">
            <a:extLst>
              <a:ext uri="{FF2B5EF4-FFF2-40B4-BE49-F238E27FC236}">
                <a16:creationId xmlns:a16="http://schemas.microsoft.com/office/drawing/2014/main" id="{4CA13546-11A2-94E0-D196-D837EAED99A8}"/>
              </a:ext>
            </a:extLst>
          </p:cNvPr>
          <p:cNvSpPr>
            <a:spLocks noGrp="1"/>
          </p:cNvSpPr>
          <p:nvPr>
            <p:ph type="dt" sz="half" idx="14"/>
          </p:nvPr>
        </p:nvSpPr>
        <p:spPr/>
        <p:txBody>
          <a:bodyPr/>
          <a:lstStyle/>
          <a:p>
            <a:r>
              <a:rPr lang="de-DE" noProof="0"/>
              <a:t>21.04.2026</a:t>
            </a:r>
            <a:endParaRPr lang="de-CH" noProof="0" dirty="0"/>
          </a:p>
        </p:txBody>
      </p:sp>
      <p:sp>
        <p:nvSpPr>
          <p:cNvPr id="3" name="Titel 2">
            <a:extLst>
              <a:ext uri="{FF2B5EF4-FFF2-40B4-BE49-F238E27FC236}">
                <a16:creationId xmlns:a16="http://schemas.microsoft.com/office/drawing/2014/main" id="{53968496-E561-E3C4-C7B7-D087616C15D9}"/>
              </a:ext>
            </a:extLst>
          </p:cNvPr>
          <p:cNvSpPr>
            <a:spLocks noGrp="1"/>
          </p:cNvSpPr>
          <p:nvPr>
            <p:ph type="title"/>
          </p:nvPr>
        </p:nvSpPr>
        <p:spPr/>
        <p:txBody>
          <a:bodyPr anchor="t">
            <a:normAutofit/>
          </a:bodyPr>
          <a:lstStyle/>
          <a:p>
            <a:r>
              <a:rPr lang="de-CH" sz="2400" b="1" dirty="0">
                <a:solidFill>
                  <a:schemeClr val="accent6">
                    <a:lumMod val="50000"/>
                  </a:schemeClr>
                </a:solidFill>
                <a:latin typeface="Arial" panose="020B0604020202020204" pitchFamily="34" charset="0"/>
                <a:cs typeface="Arial" panose="020B0604020202020204" pitchFamily="34" charset="0"/>
              </a:rPr>
              <a:t>www</a:t>
            </a:r>
            <a:r>
              <a:rPr lang="de-CH" sz="2400" b="1">
                <a:solidFill>
                  <a:schemeClr val="accent6">
                    <a:lumMod val="50000"/>
                  </a:schemeClr>
                </a:solidFill>
                <a:latin typeface="Arial" panose="020B0604020202020204" pitchFamily="34" charset="0"/>
                <a:cs typeface="Arial" panose="020B0604020202020204" pitchFamily="34" charset="0"/>
              </a:rPr>
              <a:t>.arealweierweid</a:t>
            </a:r>
            <a:r>
              <a:rPr lang="de-CH" sz="2400" b="1" dirty="0">
                <a:solidFill>
                  <a:schemeClr val="accent6">
                    <a:lumMod val="50000"/>
                  </a:schemeClr>
                </a:solidFill>
                <a:latin typeface="Arial" panose="020B0604020202020204" pitchFamily="34" charset="0"/>
                <a:cs typeface="Arial" panose="020B0604020202020204" pitchFamily="34" charset="0"/>
              </a:rPr>
              <a:t>.ch</a:t>
            </a:r>
          </a:p>
        </p:txBody>
      </p:sp>
      <p:sp>
        <p:nvSpPr>
          <p:cNvPr id="6" name="Foliennummernplatzhalter 5">
            <a:extLst>
              <a:ext uri="{FF2B5EF4-FFF2-40B4-BE49-F238E27FC236}">
                <a16:creationId xmlns:a16="http://schemas.microsoft.com/office/drawing/2014/main" id="{26FFC731-A631-7E0D-C639-7CD184CFCCD7}"/>
              </a:ext>
            </a:extLst>
          </p:cNvPr>
          <p:cNvSpPr>
            <a:spLocks noGrp="1"/>
          </p:cNvSpPr>
          <p:nvPr>
            <p:ph type="sldNum" sz="quarter" idx="16"/>
          </p:nvPr>
        </p:nvSpPr>
        <p:spPr/>
        <p:txBody>
          <a:bodyPr/>
          <a:lstStyle/>
          <a:p>
            <a:fld id="{DDEDEB93-9EE4-4463-88AB-DBF02166A2A4}" type="slidenum">
              <a:rPr lang="de-CH" noProof="0" smtClean="0"/>
              <a:pPr/>
              <a:t>26</a:t>
            </a:fld>
            <a:endParaRPr lang="de-CH" noProof="0"/>
          </a:p>
        </p:txBody>
      </p:sp>
      <p:pic>
        <p:nvPicPr>
          <p:cNvPr id="8" name="Grafik 7">
            <a:hlinkClick r:id="rId2"/>
            <a:extLst>
              <a:ext uri="{FF2B5EF4-FFF2-40B4-BE49-F238E27FC236}">
                <a16:creationId xmlns:a16="http://schemas.microsoft.com/office/drawing/2014/main" id="{9D76420A-1379-9ED6-0244-09B4C8F599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8808" y="890955"/>
            <a:ext cx="8852186" cy="5752122"/>
          </a:xfrm>
          <a:prstGeom prst="rect">
            <a:avLst/>
          </a:prstGeom>
        </p:spPr>
      </p:pic>
      <p:sp>
        <p:nvSpPr>
          <p:cNvPr id="5" name="Textfeld 4">
            <a:extLst>
              <a:ext uri="{FF2B5EF4-FFF2-40B4-BE49-F238E27FC236}">
                <a16:creationId xmlns:a16="http://schemas.microsoft.com/office/drawing/2014/main" id="{44AF88C0-222E-41B6-660D-34AA186567BA}"/>
              </a:ext>
            </a:extLst>
          </p:cNvPr>
          <p:cNvSpPr txBox="1"/>
          <p:nvPr/>
        </p:nvSpPr>
        <p:spPr>
          <a:xfrm>
            <a:off x="8574454" y="4419332"/>
            <a:ext cx="2815492" cy="1200329"/>
          </a:xfrm>
          <a:prstGeom prst="rect">
            <a:avLst/>
          </a:prstGeom>
          <a:solidFill>
            <a:schemeClr val="bg1"/>
          </a:solidFill>
          <a:ln>
            <a:solidFill>
              <a:schemeClr val="bg1"/>
            </a:solidFill>
          </a:ln>
        </p:spPr>
        <p:txBody>
          <a:bodyPr wrap="square" rtlCol="0">
            <a:spAutoFit/>
          </a:bodyPr>
          <a:lstStyle/>
          <a:p>
            <a:pPr marL="285750" indent="-285750">
              <a:buFont typeface="Arial" panose="020B0604020202020204" pitchFamily="34" charset="0"/>
              <a:buChar char="•"/>
            </a:pPr>
            <a:r>
              <a:rPr lang="de-CH" dirty="0"/>
              <a:t>Präsentation</a:t>
            </a:r>
          </a:p>
          <a:p>
            <a:pPr marL="285750" indent="-285750">
              <a:buFont typeface="Arial" panose="020B0604020202020204" pitchFamily="34" charset="0"/>
              <a:buChar char="•"/>
            </a:pPr>
            <a:r>
              <a:rPr lang="de-CH" dirty="0"/>
              <a:t>Weitere Unterlagen</a:t>
            </a:r>
          </a:p>
          <a:p>
            <a:pPr marL="285750" indent="-285750">
              <a:buFont typeface="Arial" panose="020B0604020202020204" pitchFamily="34" charset="0"/>
              <a:buChar char="•"/>
            </a:pPr>
            <a:r>
              <a:rPr lang="de-CH" dirty="0"/>
              <a:t>Newsletter</a:t>
            </a:r>
          </a:p>
          <a:p>
            <a:pPr marL="285750" indent="-285750">
              <a:buFont typeface="Arial" panose="020B0604020202020204" pitchFamily="34" charset="0"/>
              <a:buChar char="•"/>
            </a:pPr>
            <a:r>
              <a:rPr lang="de-CH" dirty="0"/>
              <a:t>Chatbot</a:t>
            </a:r>
          </a:p>
        </p:txBody>
      </p:sp>
    </p:spTree>
    <p:extLst>
      <p:ext uri="{BB962C8B-B14F-4D97-AF65-F5344CB8AC3E}">
        <p14:creationId xmlns:p14="http://schemas.microsoft.com/office/powerpoint/2010/main" val="37259320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FEE1CDE-BBB3-24D4-2CB0-73310F6FB7B4}"/>
              </a:ext>
            </a:extLst>
          </p:cNvPr>
          <p:cNvSpPr>
            <a:spLocks noGrp="1"/>
          </p:cNvSpPr>
          <p:nvPr>
            <p:ph type="title"/>
          </p:nvPr>
        </p:nvSpPr>
        <p:spPr/>
        <p:txBody>
          <a:bodyPr>
            <a:normAutofit/>
          </a:bodyPr>
          <a:lstStyle/>
          <a:p>
            <a:br>
              <a:rPr lang="de-CH" sz="4400" b="1" dirty="0">
                <a:solidFill>
                  <a:schemeClr val="accent6">
                    <a:lumMod val="50000"/>
                  </a:schemeClr>
                </a:solidFill>
                <a:latin typeface="Arial" panose="020B0604020202020204" pitchFamily="34" charset="0"/>
                <a:cs typeface="Arial" panose="020B0604020202020204" pitchFamily="34" charset="0"/>
              </a:rPr>
            </a:br>
            <a:endParaRPr lang="de-CH" dirty="0"/>
          </a:p>
        </p:txBody>
      </p:sp>
      <p:pic>
        <p:nvPicPr>
          <p:cNvPr id="3" name="Grafik 2">
            <a:extLst>
              <a:ext uri="{FF2B5EF4-FFF2-40B4-BE49-F238E27FC236}">
                <a16:creationId xmlns:a16="http://schemas.microsoft.com/office/drawing/2014/main" id="{90265E8E-1AB0-AFC0-BFF9-5B71863FCC85}"/>
              </a:ext>
            </a:extLst>
          </p:cNvPr>
          <p:cNvPicPr>
            <a:picLocks noChangeAspect="1"/>
          </p:cNvPicPr>
          <p:nvPr/>
        </p:nvPicPr>
        <p:blipFill rotWithShape="1">
          <a:blip r:embed="rId3"/>
          <a:srcRect l="9319" r="17874"/>
          <a:stretch/>
        </p:blipFill>
        <p:spPr>
          <a:xfrm>
            <a:off x="7762814" y="5558802"/>
            <a:ext cx="4108077" cy="1072289"/>
          </a:xfrm>
          <a:prstGeom prst="rect">
            <a:avLst/>
          </a:prstGeom>
        </p:spPr>
      </p:pic>
      <p:sp>
        <p:nvSpPr>
          <p:cNvPr id="6" name="Titel 1">
            <a:extLst>
              <a:ext uri="{FF2B5EF4-FFF2-40B4-BE49-F238E27FC236}">
                <a16:creationId xmlns:a16="http://schemas.microsoft.com/office/drawing/2014/main" id="{9CBDEA28-DB58-CB06-EFF7-73D699B827AF}"/>
              </a:ext>
            </a:extLst>
          </p:cNvPr>
          <p:cNvSpPr txBox="1">
            <a:spLocks/>
          </p:cNvSpPr>
          <p:nvPr/>
        </p:nvSpPr>
        <p:spPr>
          <a:xfrm>
            <a:off x="594574" y="1027906"/>
            <a:ext cx="6292392" cy="23876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de-CH" sz="3600" b="1" dirty="0">
                <a:solidFill>
                  <a:schemeClr val="accent6">
                    <a:lumMod val="50000"/>
                  </a:schemeClr>
                </a:solidFill>
                <a:latin typeface="Arial" panose="020B0604020202020204" pitchFamily="34" charset="0"/>
                <a:cs typeface="Arial" panose="020B0604020202020204" pitchFamily="34" charset="0"/>
              </a:rPr>
              <a:t>Herzlichen Dank</a:t>
            </a:r>
          </a:p>
        </p:txBody>
      </p:sp>
      <p:pic>
        <p:nvPicPr>
          <p:cNvPr id="7" name="Grafik 6">
            <a:extLst>
              <a:ext uri="{FF2B5EF4-FFF2-40B4-BE49-F238E27FC236}">
                <a16:creationId xmlns:a16="http://schemas.microsoft.com/office/drawing/2014/main" id="{229BF30D-F8EE-3320-D301-E530C7FE2A9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37862" y="1027906"/>
            <a:ext cx="7344335" cy="4772325"/>
          </a:xfrm>
          <a:prstGeom prst="rect">
            <a:avLst/>
          </a:prstGeom>
        </p:spPr>
      </p:pic>
      <p:sp>
        <p:nvSpPr>
          <p:cNvPr id="5" name="Datumsplatzhalter 4">
            <a:extLst>
              <a:ext uri="{FF2B5EF4-FFF2-40B4-BE49-F238E27FC236}">
                <a16:creationId xmlns:a16="http://schemas.microsoft.com/office/drawing/2014/main" id="{3DCC2BB2-829B-394F-24F7-34677A433692}"/>
              </a:ext>
            </a:extLst>
          </p:cNvPr>
          <p:cNvSpPr>
            <a:spLocks noGrp="1"/>
          </p:cNvSpPr>
          <p:nvPr>
            <p:ph type="dt" sz="half" idx="10"/>
          </p:nvPr>
        </p:nvSpPr>
        <p:spPr/>
        <p:txBody>
          <a:bodyPr/>
          <a:lstStyle/>
          <a:p>
            <a:r>
              <a:rPr lang="de-DE"/>
              <a:t>21.04.2026</a:t>
            </a:r>
            <a:endParaRPr lang="de-CH"/>
          </a:p>
        </p:txBody>
      </p:sp>
      <p:sp>
        <p:nvSpPr>
          <p:cNvPr id="8" name="Fußzeilenplatzhalter 7">
            <a:extLst>
              <a:ext uri="{FF2B5EF4-FFF2-40B4-BE49-F238E27FC236}">
                <a16:creationId xmlns:a16="http://schemas.microsoft.com/office/drawing/2014/main" id="{9A24BF7A-3A9A-9058-2913-3ED9A6B8AB62}"/>
              </a:ext>
            </a:extLst>
          </p:cNvPr>
          <p:cNvSpPr>
            <a:spLocks noGrp="1"/>
          </p:cNvSpPr>
          <p:nvPr>
            <p:ph type="ftr" sz="quarter" idx="11"/>
          </p:nvPr>
        </p:nvSpPr>
        <p:spPr/>
        <p:txBody>
          <a:bodyPr/>
          <a:lstStyle/>
          <a:p>
            <a:endParaRPr lang="de-CH"/>
          </a:p>
        </p:txBody>
      </p:sp>
      <p:sp>
        <p:nvSpPr>
          <p:cNvPr id="4" name="Foliennummernplatzhalter 3">
            <a:extLst>
              <a:ext uri="{FF2B5EF4-FFF2-40B4-BE49-F238E27FC236}">
                <a16:creationId xmlns:a16="http://schemas.microsoft.com/office/drawing/2014/main" id="{3867A697-B72A-D537-0F5B-C3F0A4E9C98C}"/>
              </a:ext>
            </a:extLst>
          </p:cNvPr>
          <p:cNvSpPr>
            <a:spLocks noGrp="1"/>
          </p:cNvSpPr>
          <p:nvPr>
            <p:ph type="sldNum" sz="quarter" idx="12"/>
          </p:nvPr>
        </p:nvSpPr>
        <p:spPr/>
        <p:txBody>
          <a:bodyPr/>
          <a:lstStyle/>
          <a:p>
            <a:fld id="{128B1E3B-EB4C-4522-AB19-7EAF89C2C705}" type="slidenum">
              <a:rPr lang="de-CH" smtClean="0"/>
              <a:t>27</a:t>
            </a:fld>
            <a:endParaRPr lang="de-CH"/>
          </a:p>
        </p:txBody>
      </p:sp>
    </p:spTree>
    <p:extLst>
      <p:ext uri="{BB962C8B-B14F-4D97-AF65-F5344CB8AC3E}">
        <p14:creationId xmlns:p14="http://schemas.microsoft.com/office/powerpoint/2010/main" val="385566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FEE1CDE-BBB3-24D4-2CB0-73310F6FB7B4}"/>
              </a:ext>
            </a:extLst>
          </p:cNvPr>
          <p:cNvSpPr>
            <a:spLocks noGrp="1"/>
          </p:cNvSpPr>
          <p:nvPr>
            <p:ph type="title"/>
          </p:nvPr>
        </p:nvSpPr>
        <p:spPr>
          <a:xfrm>
            <a:off x="838200" y="365125"/>
            <a:ext cx="10515600" cy="1024097"/>
          </a:xfrm>
        </p:spPr>
        <p:txBody>
          <a:bodyPr>
            <a:normAutofit fontScale="90000"/>
          </a:bodyPr>
          <a:lstStyle/>
          <a:p>
            <a:r>
              <a:rPr lang="de-CH" sz="2400" b="1" dirty="0">
                <a:solidFill>
                  <a:schemeClr val="accent6">
                    <a:lumMod val="50000"/>
                  </a:schemeClr>
                </a:solidFill>
                <a:latin typeface="Arial" panose="020B0604020202020204" pitchFamily="34" charset="0"/>
                <a:cs typeface="Arial" panose="020B0604020202020204" pitchFamily="34" charset="0"/>
              </a:rPr>
              <a:t>Agenda Workshop</a:t>
            </a:r>
            <a:br>
              <a:rPr lang="de-CH" sz="4400" b="1" dirty="0">
                <a:solidFill>
                  <a:schemeClr val="accent6">
                    <a:lumMod val="50000"/>
                  </a:schemeClr>
                </a:solidFill>
                <a:latin typeface="Arial" panose="020B0604020202020204" pitchFamily="34" charset="0"/>
                <a:cs typeface="Arial" panose="020B0604020202020204" pitchFamily="34" charset="0"/>
              </a:rPr>
            </a:br>
            <a:endParaRPr lang="de-CH" dirty="0"/>
          </a:p>
        </p:txBody>
      </p:sp>
      <p:pic>
        <p:nvPicPr>
          <p:cNvPr id="6" name="Grafik 5">
            <a:extLst>
              <a:ext uri="{FF2B5EF4-FFF2-40B4-BE49-F238E27FC236}">
                <a16:creationId xmlns:a16="http://schemas.microsoft.com/office/drawing/2014/main" id="{D8810A74-7443-160F-4204-BB1E1EF0E1C7}"/>
              </a:ext>
            </a:extLst>
          </p:cNvPr>
          <p:cNvPicPr>
            <a:picLocks noChangeAspect="1"/>
          </p:cNvPicPr>
          <p:nvPr/>
        </p:nvPicPr>
        <p:blipFill>
          <a:blip r:embed="rId3"/>
          <a:stretch>
            <a:fillRect/>
          </a:stretch>
        </p:blipFill>
        <p:spPr>
          <a:xfrm>
            <a:off x="10273486" y="139218"/>
            <a:ext cx="1768378" cy="1250004"/>
          </a:xfrm>
          <a:prstGeom prst="rect">
            <a:avLst/>
          </a:prstGeom>
        </p:spPr>
      </p:pic>
      <p:sp>
        <p:nvSpPr>
          <p:cNvPr id="8" name="Rechteck 7">
            <a:extLst>
              <a:ext uri="{FF2B5EF4-FFF2-40B4-BE49-F238E27FC236}">
                <a16:creationId xmlns:a16="http://schemas.microsoft.com/office/drawing/2014/main" id="{AF7A1698-3E40-969B-CCC2-290837AEC8A0}"/>
              </a:ext>
            </a:extLst>
          </p:cNvPr>
          <p:cNvSpPr/>
          <p:nvPr/>
        </p:nvSpPr>
        <p:spPr>
          <a:xfrm>
            <a:off x="823906" y="1293133"/>
            <a:ext cx="10529891" cy="114391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tabLst>
                <a:tab pos="1790700" algn="l"/>
                <a:tab pos="2151063" algn="l"/>
              </a:tabLst>
            </a:pPr>
            <a:r>
              <a:rPr lang="de-CH" b="1" dirty="0">
                <a:solidFill>
                  <a:schemeClr val="tx1"/>
                </a:solidFill>
                <a:latin typeface="Arial" panose="020B0604020202020204" pitchFamily="34" charset="0"/>
                <a:cs typeface="Arial" panose="020B0604020202020204" pitchFamily="34" charset="0"/>
              </a:rPr>
              <a:t>18.30 Uhr	Einführung</a:t>
            </a:r>
            <a:br>
              <a:rPr lang="de-CH" dirty="0">
                <a:solidFill>
                  <a:schemeClr val="tx1"/>
                </a:solidFill>
                <a:latin typeface="Arial" panose="020B0604020202020204" pitchFamily="34" charset="0"/>
                <a:cs typeface="Arial" panose="020B0604020202020204" pitchFamily="34" charset="0"/>
              </a:rPr>
            </a:br>
            <a:r>
              <a:rPr lang="de-CH" dirty="0">
                <a:solidFill>
                  <a:schemeClr val="tx1"/>
                </a:solidFill>
                <a:latin typeface="Arial" panose="020B0604020202020204" pitchFamily="34" charset="0"/>
                <a:cs typeface="Arial" panose="020B0604020202020204" pitchFamily="34" charset="0"/>
              </a:rPr>
              <a:t>		Entwicklungsstrategie		</a:t>
            </a:r>
          </a:p>
          <a:p>
            <a:pPr>
              <a:tabLst>
                <a:tab pos="1790700" algn="l"/>
                <a:tab pos="2151063" algn="l"/>
              </a:tabLst>
            </a:pPr>
            <a:r>
              <a:rPr lang="de-CH" dirty="0">
                <a:solidFill>
                  <a:schemeClr val="tx1"/>
                </a:solidFill>
                <a:latin typeface="Arial" panose="020B0604020202020204" pitchFamily="34" charset="0"/>
                <a:cs typeface="Arial" panose="020B0604020202020204" pitchFamily="34" charset="0"/>
              </a:rPr>
              <a:t>		Stand des Prozesses </a:t>
            </a:r>
          </a:p>
          <a:p>
            <a:pPr>
              <a:tabLst>
                <a:tab pos="1790700" algn="l"/>
                <a:tab pos="2151063" algn="l"/>
              </a:tabLst>
            </a:pPr>
            <a:r>
              <a:rPr lang="de-CH" dirty="0">
                <a:solidFill>
                  <a:schemeClr val="tx1"/>
                </a:solidFill>
                <a:latin typeface="Arial" panose="020B0604020202020204" pitchFamily="34" charset="0"/>
                <a:cs typeface="Arial" panose="020B0604020202020204" pitchFamily="34" charset="0"/>
              </a:rPr>
              <a:t>		Vertieftes Workshopverfahren 	</a:t>
            </a:r>
          </a:p>
        </p:txBody>
      </p:sp>
      <p:sp>
        <p:nvSpPr>
          <p:cNvPr id="9" name="Rechteck 8">
            <a:extLst>
              <a:ext uri="{FF2B5EF4-FFF2-40B4-BE49-F238E27FC236}">
                <a16:creationId xmlns:a16="http://schemas.microsoft.com/office/drawing/2014/main" id="{341A1662-EA33-64AF-789B-8B2A7DCF190A}"/>
              </a:ext>
            </a:extLst>
          </p:cNvPr>
          <p:cNvSpPr/>
          <p:nvPr/>
        </p:nvSpPr>
        <p:spPr>
          <a:xfrm>
            <a:off x="823904" y="3794670"/>
            <a:ext cx="10529891" cy="69417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tabLst>
                <a:tab pos="1790700" algn="l"/>
              </a:tabLst>
            </a:pPr>
            <a:r>
              <a:rPr lang="de-CH" b="1" dirty="0">
                <a:solidFill>
                  <a:schemeClr val="tx1"/>
                </a:solidFill>
                <a:latin typeface="Arial" panose="020B0604020202020204" pitchFamily="34" charset="0"/>
                <a:cs typeface="Arial" panose="020B0604020202020204" pitchFamily="34" charset="0"/>
              </a:rPr>
              <a:t>20.20 Uhr</a:t>
            </a:r>
            <a:r>
              <a:rPr lang="de-CH" dirty="0">
                <a:solidFill>
                  <a:schemeClr val="tx1"/>
                </a:solidFill>
                <a:latin typeface="Arial" panose="020B0604020202020204" pitchFamily="34" charset="0"/>
                <a:cs typeface="Arial" panose="020B0604020202020204" pitchFamily="34" charset="0"/>
              </a:rPr>
              <a:t>	</a:t>
            </a:r>
            <a:r>
              <a:rPr lang="de-CH" b="1" dirty="0">
                <a:solidFill>
                  <a:schemeClr val="tx1"/>
                </a:solidFill>
                <a:latin typeface="Arial" panose="020B0604020202020204" pitchFamily="34" charset="0"/>
                <a:cs typeface="Arial" panose="020B0604020202020204" pitchFamily="34" charset="0"/>
              </a:rPr>
              <a:t>kurze Synthese der Dialoge 							Nächste Schritte und Abschluss </a:t>
            </a:r>
            <a:r>
              <a:rPr lang="de-CH" dirty="0">
                <a:solidFill>
                  <a:schemeClr val="tx1"/>
                </a:solidFill>
                <a:latin typeface="Arial" panose="020B0604020202020204" pitchFamily="34" charset="0"/>
                <a:cs typeface="Arial" panose="020B0604020202020204" pitchFamily="34" charset="0"/>
              </a:rPr>
              <a:t>							</a:t>
            </a:r>
          </a:p>
        </p:txBody>
      </p:sp>
      <p:sp>
        <p:nvSpPr>
          <p:cNvPr id="10" name="Rechteck 9">
            <a:extLst>
              <a:ext uri="{FF2B5EF4-FFF2-40B4-BE49-F238E27FC236}">
                <a16:creationId xmlns:a16="http://schemas.microsoft.com/office/drawing/2014/main" id="{57BC4E48-E474-165C-35BF-4A61C6FBB314}"/>
              </a:ext>
            </a:extLst>
          </p:cNvPr>
          <p:cNvSpPr/>
          <p:nvPr/>
        </p:nvSpPr>
        <p:spPr>
          <a:xfrm>
            <a:off x="838200" y="2617001"/>
            <a:ext cx="10529891" cy="892658"/>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tabLst>
                <a:tab pos="1790700" algn="l"/>
                <a:tab pos="2151063" algn="l"/>
                <a:tab pos="8699500" algn="l"/>
              </a:tabLst>
            </a:pPr>
            <a:r>
              <a:rPr lang="de-CH" b="1" dirty="0">
                <a:solidFill>
                  <a:schemeClr val="tx1"/>
                </a:solidFill>
                <a:latin typeface="Arial" panose="020B0604020202020204" pitchFamily="34" charset="0"/>
                <a:cs typeface="Arial" panose="020B0604020202020204" pitchFamily="34" charset="0"/>
              </a:rPr>
              <a:t>19.00 Uhr	Informative Ausstellung oder</a:t>
            </a:r>
          </a:p>
          <a:p>
            <a:pPr>
              <a:tabLst>
                <a:tab pos="1790700" algn="l"/>
                <a:tab pos="2151063" algn="l"/>
                <a:tab pos="8699500" algn="l"/>
              </a:tabLst>
            </a:pPr>
            <a:r>
              <a:rPr lang="de-CH" dirty="0">
                <a:solidFill>
                  <a:schemeClr val="tx1"/>
                </a:solidFill>
                <a:latin typeface="Arial" panose="020B0604020202020204" pitchFamily="34" charset="0"/>
                <a:cs typeface="Arial" panose="020B0604020202020204" pitchFamily="34" charset="0"/>
              </a:rPr>
              <a:t>	</a:t>
            </a:r>
            <a:r>
              <a:rPr lang="de-CH" b="1" dirty="0">
                <a:solidFill>
                  <a:schemeClr val="tx1"/>
                </a:solidFill>
                <a:latin typeface="Arial" panose="020B0604020202020204" pitchFamily="34" charset="0"/>
                <a:cs typeface="Arial" panose="020B0604020202020204" pitchFamily="34" charset="0"/>
              </a:rPr>
              <a:t>Dialoge zu Bebauung und Nachhaltigkeit</a:t>
            </a:r>
            <a:r>
              <a:rPr lang="de-DE" b="1" dirty="0">
                <a:solidFill>
                  <a:schemeClr val="tx1"/>
                </a:solidFill>
                <a:latin typeface="Arial" panose="020B0604020202020204" pitchFamily="34" charset="0"/>
                <a:cs typeface="Arial" panose="020B0604020202020204" pitchFamily="34" charset="0"/>
              </a:rPr>
              <a:t>, Mobilität und Freiräume </a:t>
            </a:r>
            <a:r>
              <a:rPr lang="de-CH" sz="1600" dirty="0">
                <a:solidFill>
                  <a:schemeClr val="tx1"/>
                </a:solidFill>
                <a:latin typeface="Arial" panose="020B0604020202020204" pitchFamily="34" charset="0"/>
                <a:cs typeface="Arial" panose="020B0604020202020204" pitchFamily="34" charset="0"/>
              </a:rPr>
              <a:t>	</a:t>
            </a:r>
          </a:p>
        </p:txBody>
      </p:sp>
      <p:sp>
        <p:nvSpPr>
          <p:cNvPr id="3" name="Datumsplatzhalter 2">
            <a:extLst>
              <a:ext uri="{FF2B5EF4-FFF2-40B4-BE49-F238E27FC236}">
                <a16:creationId xmlns:a16="http://schemas.microsoft.com/office/drawing/2014/main" id="{0E9C8BDA-1D78-498D-37DE-6E097FC6B8F2}"/>
              </a:ext>
            </a:extLst>
          </p:cNvPr>
          <p:cNvSpPr>
            <a:spLocks noGrp="1"/>
          </p:cNvSpPr>
          <p:nvPr>
            <p:ph type="dt" sz="half" idx="10"/>
          </p:nvPr>
        </p:nvSpPr>
        <p:spPr/>
        <p:txBody>
          <a:bodyPr/>
          <a:lstStyle/>
          <a:p>
            <a:r>
              <a:rPr lang="de-DE"/>
              <a:t>21.04.2026</a:t>
            </a:r>
            <a:endParaRPr lang="de-CH"/>
          </a:p>
        </p:txBody>
      </p:sp>
      <p:sp>
        <p:nvSpPr>
          <p:cNvPr id="5" name="Fußzeilenplatzhalter 4">
            <a:extLst>
              <a:ext uri="{FF2B5EF4-FFF2-40B4-BE49-F238E27FC236}">
                <a16:creationId xmlns:a16="http://schemas.microsoft.com/office/drawing/2014/main" id="{E108B31F-533F-E1CC-249B-2B3253205EC2}"/>
              </a:ext>
            </a:extLst>
          </p:cNvPr>
          <p:cNvSpPr>
            <a:spLocks noGrp="1"/>
          </p:cNvSpPr>
          <p:nvPr>
            <p:ph type="ftr" sz="quarter" idx="11"/>
          </p:nvPr>
        </p:nvSpPr>
        <p:spPr/>
        <p:txBody>
          <a:bodyPr/>
          <a:lstStyle/>
          <a:p>
            <a:endParaRPr lang="de-CH"/>
          </a:p>
        </p:txBody>
      </p:sp>
      <p:sp>
        <p:nvSpPr>
          <p:cNvPr id="4" name="Foliennummernplatzhalter 3">
            <a:extLst>
              <a:ext uri="{FF2B5EF4-FFF2-40B4-BE49-F238E27FC236}">
                <a16:creationId xmlns:a16="http://schemas.microsoft.com/office/drawing/2014/main" id="{5AAA20A7-D9F2-8195-95EC-5BD08B98561D}"/>
              </a:ext>
            </a:extLst>
          </p:cNvPr>
          <p:cNvSpPr>
            <a:spLocks noGrp="1"/>
          </p:cNvSpPr>
          <p:nvPr>
            <p:ph type="sldNum" sz="quarter" idx="12"/>
          </p:nvPr>
        </p:nvSpPr>
        <p:spPr/>
        <p:txBody>
          <a:bodyPr/>
          <a:lstStyle/>
          <a:p>
            <a:fld id="{128B1E3B-EB4C-4522-AB19-7EAF89C2C705}" type="slidenum">
              <a:rPr lang="de-CH" smtClean="0"/>
              <a:t>3</a:t>
            </a:fld>
            <a:endParaRPr lang="de-CH"/>
          </a:p>
        </p:txBody>
      </p:sp>
      <p:sp>
        <p:nvSpPr>
          <p:cNvPr id="7" name="Rechteck 6">
            <a:extLst>
              <a:ext uri="{FF2B5EF4-FFF2-40B4-BE49-F238E27FC236}">
                <a16:creationId xmlns:a16="http://schemas.microsoft.com/office/drawing/2014/main" id="{CC767D98-142B-5718-5A17-52AB8F73182C}"/>
              </a:ext>
            </a:extLst>
          </p:cNvPr>
          <p:cNvSpPr/>
          <p:nvPr/>
        </p:nvSpPr>
        <p:spPr>
          <a:xfrm>
            <a:off x="838200" y="4664991"/>
            <a:ext cx="10515595" cy="440528"/>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0488">
              <a:tabLst>
                <a:tab pos="1790700" algn="l"/>
              </a:tabLst>
            </a:pPr>
            <a:r>
              <a:rPr lang="de-CH" dirty="0">
                <a:solidFill>
                  <a:schemeClr val="tx1"/>
                </a:solidFill>
                <a:latin typeface="Arial" panose="020B0604020202020204" pitchFamily="34" charset="0"/>
                <a:cs typeface="Arial" panose="020B0604020202020204" pitchFamily="34" charset="0"/>
              </a:rPr>
              <a:t>	</a:t>
            </a:r>
            <a:r>
              <a:rPr lang="de-CH" b="1" dirty="0">
                <a:solidFill>
                  <a:schemeClr val="tx1"/>
                </a:solidFill>
                <a:latin typeface="Arial" panose="020B0604020202020204" pitchFamily="34" charset="0"/>
                <a:cs typeface="Arial" panose="020B0604020202020204" pitchFamily="34" charset="0"/>
              </a:rPr>
              <a:t>Apéro</a:t>
            </a:r>
            <a:r>
              <a:rPr lang="de-CH" dirty="0">
                <a:solidFill>
                  <a:schemeClr val="tx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1273738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A1DA4531-E02C-B2A4-118D-ECD32C6684C9}"/>
              </a:ext>
            </a:extLst>
          </p:cNvPr>
          <p:cNvPicPr>
            <a:picLocks noChangeAspect="1"/>
          </p:cNvPicPr>
          <p:nvPr/>
        </p:nvPicPr>
        <p:blipFill>
          <a:blip r:embed="rId3"/>
          <a:stretch>
            <a:fillRect/>
          </a:stretch>
        </p:blipFill>
        <p:spPr>
          <a:xfrm>
            <a:off x="10273486" y="139218"/>
            <a:ext cx="1768378" cy="1250004"/>
          </a:xfrm>
          <a:prstGeom prst="rect">
            <a:avLst/>
          </a:prstGeom>
        </p:spPr>
      </p:pic>
      <p:sp>
        <p:nvSpPr>
          <p:cNvPr id="2" name="Inhaltsplatzhalter 2">
            <a:extLst>
              <a:ext uri="{FF2B5EF4-FFF2-40B4-BE49-F238E27FC236}">
                <a16:creationId xmlns:a16="http://schemas.microsoft.com/office/drawing/2014/main" id="{E62E0857-D693-5708-7162-0365ACBA3843}"/>
              </a:ext>
            </a:extLst>
          </p:cNvPr>
          <p:cNvSpPr txBox="1">
            <a:spLocks/>
          </p:cNvSpPr>
          <p:nvPr/>
        </p:nvSpPr>
        <p:spPr>
          <a:xfrm>
            <a:off x="642075" y="2145159"/>
            <a:ext cx="10515600" cy="125000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spcAft>
                <a:spcPts val="600"/>
              </a:spcAft>
              <a:buFont typeface="Arial" panose="020B0604020202020204" pitchFamily="34" charset="0"/>
              <a:buNone/>
            </a:pPr>
            <a:r>
              <a:rPr lang="de-CH" sz="3200" b="1" dirty="0">
                <a:solidFill>
                  <a:schemeClr val="accent6">
                    <a:lumMod val="50000"/>
                  </a:schemeClr>
                </a:solidFill>
                <a:latin typeface="Arial" panose="020B0604020202020204" pitchFamily="34" charset="0"/>
                <a:cs typeface="Arial" panose="020B0604020202020204" pitchFamily="34" charset="0"/>
              </a:rPr>
              <a:t>Markus </a:t>
            </a:r>
            <a:r>
              <a:rPr lang="de-CH" sz="3200" b="1" dirty="0" err="1">
                <a:solidFill>
                  <a:schemeClr val="accent6">
                    <a:lumMod val="50000"/>
                  </a:schemeClr>
                </a:solidFill>
                <a:latin typeface="Arial" panose="020B0604020202020204" pitchFamily="34" charset="0"/>
                <a:cs typeface="Arial" panose="020B0604020202020204" pitchFamily="34" charset="0"/>
              </a:rPr>
              <a:t>Buschor</a:t>
            </a:r>
            <a:r>
              <a:rPr lang="de-CH" sz="3200" b="1" dirty="0">
                <a:solidFill>
                  <a:schemeClr val="accent6">
                    <a:lumMod val="50000"/>
                  </a:schemeClr>
                </a:solidFill>
                <a:latin typeface="Arial" panose="020B0604020202020204" pitchFamily="34" charset="0"/>
                <a:cs typeface="Arial" panose="020B0604020202020204" pitchFamily="34" charset="0"/>
              </a:rPr>
              <a:t>, Stadtrat</a:t>
            </a:r>
          </a:p>
          <a:p>
            <a:pPr marL="0" lvl="1" indent="0">
              <a:spcAft>
                <a:spcPts val="600"/>
              </a:spcAft>
              <a:buNone/>
            </a:pPr>
            <a:r>
              <a:rPr lang="de-CH" sz="3200" b="1" dirty="0">
                <a:solidFill>
                  <a:schemeClr val="accent6">
                    <a:lumMod val="50000"/>
                  </a:schemeClr>
                </a:solidFill>
                <a:latin typeface="Arial" panose="020B0604020202020204" pitchFamily="34" charset="0"/>
                <a:cs typeface="Arial" panose="020B0604020202020204" pitchFamily="34" charset="0"/>
              </a:rPr>
              <a:t>Direktion Planung und Bau</a:t>
            </a:r>
            <a:endParaRPr lang="de-CH" dirty="0"/>
          </a:p>
        </p:txBody>
      </p:sp>
      <p:cxnSp>
        <p:nvCxnSpPr>
          <p:cNvPr id="8" name="Gerader Verbinder 7">
            <a:extLst>
              <a:ext uri="{FF2B5EF4-FFF2-40B4-BE49-F238E27FC236}">
                <a16:creationId xmlns:a16="http://schemas.microsoft.com/office/drawing/2014/main" id="{F18A6689-BD31-6C93-D74D-8CE0A829E08B}"/>
              </a:ext>
            </a:extLst>
          </p:cNvPr>
          <p:cNvCxnSpPr/>
          <p:nvPr/>
        </p:nvCxnSpPr>
        <p:spPr>
          <a:xfrm>
            <a:off x="333286" y="1746070"/>
            <a:ext cx="50491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9" name="Gerader Verbinder 8">
            <a:extLst>
              <a:ext uri="{FF2B5EF4-FFF2-40B4-BE49-F238E27FC236}">
                <a16:creationId xmlns:a16="http://schemas.microsoft.com/office/drawing/2014/main" id="{72AA8967-339C-ADB0-ECDB-5F95CD138D2A}"/>
              </a:ext>
            </a:extLst>
          </p:cNvPr>
          <p:cNvCxnSpPr/>
          <p:nvPr/>
        </p:nvCxnSpPr>
        <p:spPr>
          <a:xfrm>
            <a:off x="333286" y="6256519"/>
            <a:ext cx="504914"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985200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7176C6-0167-99B6-4A97-3223D22BFAEA}"/>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67D15699-2CC0-730A-D6E6-AC9F274AF94D}"/>
              </a:ext>
            </a:extLst>
          </p:cNvPr>
          <p:cNvSpPr>
            <a:spLocks noGrp="1"/>
          </p:cNvSpPr>
          <p:nvPr>
            <p:ph type="title"/>
          </p:nvPr>
        </p:nvSpPr>
        <p:spPr/>
        <p:txBody>
          <a:bodyPr>
            <a:normAutofit/>
          </a:bodyPr>
          <a:lstStyle/>
          <a:p>
            <a:r>
              <a:rPr lang="de-CH" sz="2700" b="1">
                <a:solidFill>
                  <a:schemeClr val="accent6">
                    <a:lumMod val="50000"/>
                  </a:schemeClr>
                </a:solidFill>
                <a:latin typeface="Arial" panose="020B0604020202020204" pitchFamily="34" charset="0"/>
                <a:cs typeface="Arial" panose="020B0604020202020204" pitchFamily="34" charset="0"/>
              </a:rPr>
              <a:t>Öffentliche Interessen für die </a:t>
            </a:r>
            <a:r>
              <a:rPr lang="de-CH" sz="2700" b="1" err="1">
                <a:solidFill>
                  <a:schemeClr val="accent6">
                    <a:lumMod val="50000"/>
                  </a:schemeClr>
                </a:solidFill>
                <a:latin typeface="Arial" panose="020B0604020202020204" pitchFamily="34" charset="0"/>
                <a:cs typeface="Arial" panose="020B0604020202020204" pitchFamily="34" charset="0"/>
              </a:rPr>
              <a:t>Weierweid</a:t>
            </a:r>
            <a:br>
              <a:rPr lang="de-CH" sz="4400" b="1">
                <a:solidFill>
                  <a:schemeClr val="accent6">
                    <a:lumMod val="50000"/>
                  </a:schemeClr>
                </a:solidFill>
                <a:latin typeface="Arial" panose="020B0604020202020204" pitchFamily="34" charset="0"/>
                <a:cs typeface="Arial" panose="020B0604020202020204" pitchFamily="34" charset="0"/>
              </a:rPr>
            </a:br>
            <a:endParaRPr lang="de-CH"/>
          </a:p>
        </p:txBody>
      </p:sp>
      <p:sp>
        <p:nvSpPr>
          <p:cNvPr id="3" name="Inhaltsplatzhalter 2">
            <a:extLst>
              <a:ext uri="{FF2B5EF4-FFF2-40B4-BE49-F238E27FC236}">
                <a16:creationId xmlns:a16="http://schemas.microsoft.com/office/drawing/2014/main" id="{6888C6CE-7B10-B0DD-FFEE-3B9A1D8E4B67}"/>
              </a:ext>
            </a:extLst>
          </p:cNvPr>
          <p:cNvSpPr>
            <a:spLocks noGrp="1"/>
          </p:cNvSpPr>
          <p:nvPr>
            <p:ph idx="1"/>
          </p:nvPr>
        </p:nvSpPr>
        <p:spPr/>
        <p:txBody>
          <a:bodyPr>
            <a:normAutofit/>
          </a:bodyPr>
          <a:lstStyle/>
          <a:p>
            <a:pPr>
              <a:spcBef>
                <a:spcPts val="1600"/>
              </a:spcBef>
            </a:pPr>
            <a:r>
              <a:rPr lang="de-CH" sz="2200">
                <a:latin typeface="Arial" panose="020B0604020202020204" pitchFamily="34" charset="0"/>
                <a:cs typeface="Arial" panose="020B0604020202020204" pitchFamily="34" charset="0"/>
              </a:rPr>
              <a:t>Wertvolles Gebiet für attraktiven neuen Wohn- und Lebensraum </a:t>
            </a:r>
          </a:p>
          <a:p>
            <a:pPr>
              <a:spcBef>
                <a:spcPts val="1600"/>
              </a:spcBef>
            </a:pPr>
            <a:r>
              <a:rPr lang="de-CH" sz="2200">
                <a:latin typeface="Arial" panose="020B0604020202020204" pitchFamily="34" charset="0"/>
                <a:cs typeface="Arial" panose="020B0604020202020204" pitchFamily="34" charset="0"/>
              </a:rPr>
              <a:t>Weiterentwicklung des Siedlungsraums </a:t>
            </a:r>
            <a:r>
              <a:rPr lang="de-CH" sz="2200" err="1">
                <a:latin typeface="Arial" panose="020B0604020202020204" pitchFamily="34" charset="0"/>
                <a:cs typeface="Arial" panose="020B0604020202020204" pitchFamily="34" charset="0"/>
              </a:rPr>
              <a:t>St.Georgen</a:t>
            </a:r>
            <a:r>
              <a:rPr lang="de-CH" sz="2200">
                <a:latin typeface="Arial" panose="020B0604020202020204" pitchFamily="34" charset="0"/>
                <a:cs typeface="Arial" panose="020B0604020202020204" pitchFamily="34" charset="0"/>
              </a:rPr>
              <a:t> am Übergang zum Landschaftsgebiet </a:t>
            </a:r>
          </a:p>
          <a:p>
            <a:pPr>
              <a:spcBef>
                <a:spcPts val="1600"/>
              </a:spcBef>
            </a:pPr>
            <a:r>
              <a:rPr lang="de-CH" sz="2200">
                <a:latin typeface="Arial" panose="020B0604020202020204" pitchFamily="34" charset="0"/>
                <a:cs typeface="Arial" panose="020B0604020202020204" pitchFamily="34" charset="0"/>
              </a:rPr>
              <a:t>Hochwertiger Wohnraum für unterschiedliche Bevölkerungsgruppen und Haushaltsformen </a:t>
            </a:r>
          </a:p>
          <a:p>
            <a:pPr>
              <a:spcBef>
                <a:spcPts val="1600"/>
              </a:spcBef>
            </a:pPr>
            <a:r>
              <a:rPr lang="de-CH" sz="2200">
                <a:latin typeface="Arial" panose="020B0604020202020204" pitchFamily="34" charset="0"/>
                <a:cs typeface="Arial" panose="020B0604020202020204" pitchFamily="34" charset="0"/>
              </a:rPr>
              <a:t>Städtebaulich-freiräumliche und architektonisch qualitätsvolle Siedlungseinheiten </a:t>
            </a:r>
          </a:p>
          <a:p>
            <a:pPr>
              <a:spcBef>
                <a:spcPts val="1600"/>
              </a:spcBef>
            </a:pPr>
            <a:r>
              <a:rPr lang="de-CH" sz="2200">
                <a:latin typeface="Arial" panose="020B0604020202020204" pitchFamily="34" charset="0"/>
                <a:cs typeface="Arial" panose="020B0604020202020204" pitchFamily="34" charset="0"/>
              </a:rPr>
              <a:t>Ressourcenschonender Umgang mit Baulandreserve und Landschaft </a:t>
            </a:r>
          </a:p>
          <a:p>
            <a:pPr>
              <a:spcBef>
                <a:spcPts val="1600"/>
              </a:spcBef>
            </a:pPr>
            <a:r>
              <a:rPr lang="de-CH" sz="2200">
                <a:latin typeface="Arial" panose="020B0604020202020204" pitchFamily="34" charset="0"/>
                <a:cs typeface="Arial" panose="020B0604020202020204" pitchFamily="34" charset="0"/>
              </a:rPr>
              <a:t>Differenziertes Freiraumangebot, Förderung von Biodiversität und Stadtklima</a:t>
            </a:r>
          </a:p>
          <a:p>
            <a:pPr>
              <a:spcBef>
                <a:spcPts val="1600"/>
              </a:spcBef>
            </a:pPr>
            <a:r>
              <a:rPr lang="de-CH" sz="2200">
                <a:latin typeface="Arial" panose="020B0604020202020204" pitchFamily="34" charset="0"/>
                <a:cs typeface="Arial" panose="020B0604020202020204" pitchFamily="34" charset="0"/>
              </a:rPr>
              <a:t>Zukunftsgerichtete Mobilität</a:t>
            </a:r>
          </a:p>
          <a:p>
            <a:endParaRPr lang="de-CH"/>
          </a:p>
        </p:txBody>
      </p:sp>
      <p:pic>
        <p:nvPicPr>
          <p:cNvPr id="6" name="Grafik 5">
            <a:extLst>
              <a:ext uri="{FF2B5EF4-FFF2-40B4-BE49-F238E27FC236}">
                <a16:creationId xmlns:a16="http://schemas.microsoft.com/office/drawing/2014/main" id="{EA43CC31-E061-DF69-76EC-0AAF34DF6467}"/>
              </a:ext>
            </a:extLst>
          </p:cNvPr>
          <p:cNvPicPr>
            <a:picLocks noChangeAspect="1"/>
          </p:cNvPicPr>
          <p:nvPr/>
        </p:nvPicPr>
        <p:blipFill>
          <a:blip r:embed="rId3"/>
          <a:stretch>
            <a:fillRect/>
          </a:stretch>
        </p:blipFill>
        <p:spPr>
          <a:xfrm>
            <a:off x="10273486" y="139218"/>
            <a:ext cx="1768378" cy="1250004"/>
          </a:xfrm>
          <a:prstGeom prst="rect">
            <a:avLst/>
          </a:prstGeom>
        </p:spPr>
      </p:pic>
    </p:spTree>
    <p:extLst>
      <p:ext uri="{BB962C8B-B14F-4D97-AF65-F5344CB8AC3E}">
        <p14:creationId xmlns:p14="http://schemas.microsoft.com/office/powerpoint/2010/main" val="13127166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E7B62C-C198-3D15-9EAC-BADE23C585FE}"/>
            </a:ext>
          </a:extLst>
        </p:cNvPr>
        <p:cNvGrpSpPr/>
        <p:nvPr/>
      </p:nvGrpSpPr>
      <p:grpSpPr>
        <a:xfrm>
          <a:off x="0" y="0"/>
          <a:ext cx="0" cy="0"/>
          <a:chOff x="0" y="0"/>
          <a:chExt cx="0" cy="0"/>
        </a:xfrm>
      </p:grpSpPr>
      <p:sp>
        <p:nvSpPr>
          <p:cNvPr id="3" name="Inhaltsplatzhalter 2">
            <a:extLst>
              <a:ext uri="{FF2B5EF4-FFF2-40B4-BE49-F238E27FC236}">
                <a16:creationId xmlns:a16="http://schemas.microsoft.com/office/drawing/2014/main" id="{B6F549D7-4823-53D3-A0F0-D1FA228D3069}"/>
              </a:ext>
            </a:extLst>
          </p:cNvPr>
          <p:cNvSpPr>
            <a:spLocks noGrp="1"/>
          </p:cNvSpPr>
          <p:nvPr>
            <p:ph idx="1"/>
          </p:nvPr>
        </p:nvSpPr>
        <p:spPr/>
        <p:txBody>
          <a:bodyPr/>
          <a:lstStyle/>
          <a:p>
            <a:pPr marL="0" lvl="1" indent="0">
              <a:spcAft>
                <a:spcPts val="600"/>
              </a:spcAft>
              <a:buNone/>
            </a:pPr>
            <a:r>
              <a:rPr lang="de-CH" sz="3200" b="1" dirty="0">
                <a:solidFill>
                  <a:schemeClr val="accent6">
                    <a:lumMod val="50000"/>
                  </a:schemeClr>
                </a:solidFill>
                <a:latin typeface="Arial" panose="020B0604020202020204" pitchFamily="34" charset="0"/>
                <a:cs typeface="Arial" panose="020B0604020202020204" pitchFamily="34" charset="0"/>
              </a:rPr>
              <a:t>Florian Kessler</a:t>
            </a:r>
            <a:br>
              <a:rPr lang="de-CH" sz="3200" b="1" dirty="0">
                <a:solidFill>
                  <a:schemeClr val="accent6">
                    <a:lumMod val="50000"/>
                  </a:schemeClr>
                </a:solidFill>
                <a:latin typeface="Arial" panose="020B0604020202020204" pitchFamily="34" charset="0"/>
                <a:cs typeface="Arial" panose="020B0604020202020204" pitchFamily="34" charset="0"/>
              </a:rPr>
            </a:br>
            <a:r>
              <a:rPr lang="de-CH" sz="3200" b="1" dirty="0">
                <a:solidFill>
                  <a:schemeClr val="accent6">
                    <a:lumMod val="50000"/>
                  </a:schemeClr>
                </a:solidFill>
                <a:latin typeface="Arial" panose="020B0604020202020204" pitchFamily="34" charset="0"/>
                <a:cs typeface="Arial" panose="020B0604020202020204" pitchFamily="34" charset="0"/>
              </a:rPr>
              <a:t>Leiter Stadtplanung</a:t>
            </a:r>
          </a:p>
          <a:p>
            <a:pPr marL="0" lvl="1" indent="0">
              <a:spcAft>
                <a:spcPts val="600"/>
              </a:spcAft>
              <a:buNone/>
            </a:pPr>
            <a:endParaRPr lang="de-CH" sz="3200" b="1" dirty="0">
              <a:solidFill>
                <a:schemeClr val="accent6">
                  <a:lumMod val="50000"/>
                </a:schemeClr>
              </a:solidFill>
              <a:latin typeface="Arial" panose="020B0604020202020204" pitchFamily="34" charset="0"/>
              <a:cs typeface="Arial" panose="020B0604020202020204" pitchFamily="34" charset="0"/>
            </a:endParaRPr>
          </a:p>
          <a:p>
            <a:endParaRPr lang="de-CH" dirty="0"/>
          </a:p>
        </p:txBody>
      </p:sp>
      <p:pic>
        <p:nvPicPr>
          <p:cNvPr id="4" name="Grafik 3">
            <a:extLst>
              <a:ext uri="{FF2B5EF4-FFF2-40B4-BE49-F238E27FC236}">
                <a16:creationId xmlns:a16="http://schemas.microsoft.com/office/drawing/2014/main" id="{FAFCDF9D-FD5A-E31C-9310-4F503E602F09}"/>
              </a:ext>
            </a:extLst>
          </p:cNvPr>
          <p:cNvPicPr>
            <a:picLocks noChangeAspect="1"/>
          </p:cNvPicPr>
          <p:nvPr/>
        </p:nvPicPr>
        <p:blipFill>
          <a:blip r:embed="rId3"/>
          <a:stretch>
            <a:fillRect/>
          </a:stretch>
        </p:blipFill>
        <p:spPr>
          <a:xfrm>
            <a:off x="10273486" y="139218"/>
            <a:ext cx="1768378" cy="1250004"/>
          </a:xfrm>
          <a:prstGeom prst="rect">
            <a:avLst/>
          </a:prstGeom>
        </p:spPr>
      </p:pic>
      <p:sp>
        <p:nvSpPr>
          <p:cNvPr id="5" name="Datumsplatzhalter 4">
            <a:extLst>
              <a:ext uri="{FF2B5EF4-FFF2-40B4-BE49-F238E27FC236}">
                <a16:creationId xmlns:a16="http://schemas.microsoft.com/office/drawing/2014/main" id="{46EC6CEA-1A0F-5B6F-2A84-E27E1B2E0DA6}"/>
              </a:ext>
            </a:extLst>
          </p:cNvPr>
          <p:cNvSpPr>
            <a:spLocks noGrp="1"/>
          </p:cNvSpPr>
          <p:nvPr>
            <p:ph type="dt" sz="half" idx="10"/>
          </p:nvPr>
        </p:nvSpPr>
        <p:spPr/>
        <p:txBody>
          <a:bodyPr/>
          <a:lstStyle/>
          <a:p>
            <a:r>
              <a:rPr lang="de-DE"/>
              <a:t>21.04.2026</a:t>
            </a:r>
            <a:endParaRPr lang="de-CH"/>
          </a:p>
        </p:txBody>
      </p:sp>
      <p:sp>
        <p:nvSpPr>
          <p:cNvPr id="6" name="Fußzeilenplatzhalter 5">
            <a:extLst>
              <a:ext uri="{FF2B5EF4-FFF2-40B4-BE49-F238E27FC236}">
                <a16:creationId xmlns:a16="http://schemas.microsoft.com/office/drawing/2014/main" id="{EAFB0C4E-EAD4-A8AD-37D1-A8159B5F4D45}"/>
              </a:ext>
            </a:extLst>
          </p:cNvPr>
          <p:cNvSpPr>
            <a:spLocks noGrp="1"/>
          </p:cNvSpPr>
          <p:nvPr>
            <p:ph type="ftr" sz="quarter" idx="11"/>
          </p:nvPr>
        </p:nvSpPr>
        <p:spPr/>
        <p:txBody>
          <a:bodyPr/>
          <a:lstStyle/>
          <a:p>
            <a:endParaRPr lang="de-CH"/>
          </a:p>
        </p:txBody>
      </p:sp>
      <p:sp>
        <p:nvSpPr>
          <p:cNvPr id="2" name="Foliennummernplatzhalter 1">
            <a:extLst>
              <a:ext uri="{FF2B5EF4-FFF2-40B4-BE49-F238E27FC236}">
                <a16:creationId xmlns:a16="http://schemas.microsoft.com/office/drawing/2014/main" id="{1E548E71-0CA2-EFDE-86CF-49330E91EADF}"/>
              </a:ext>
            </a:extLst>
          </p:cNvPr>
          <p:cNvSpPr>
            <a:spLocks noGrp="1"/>
          </p:cNvSpPr>
          <p:nvPr>
            <p:ph type="sldNum" sz="quarter" idx="12"/>
          </p:nvPr>
        </p:nvSpPr>
        <p:spPr/>
        <p:txBody>
          <a:bodyPr/>
          <a:lstStyle/>
          <a:p>
            <a:fld id="{128B1E3B-EB4C-4522-AB19-7EAF89C2C705}" type="slidenum">
              <a:rPr lang="de-CH" smtClean="0"/>
              <a:t>6</a:t>
            </a:fld>
            <a:endParaRPr lang="de-CH"/>
          </a:p>
        </p:txBody>
      </p:sp>
    </p:spTree>
    <p:extLst>
      <p:ext uri="{BB962C8B-B14F-4D97-AF65-F5344CB8AC3E}">
        <p14:creationId xmlns:p14="http://schemas.microsoft.com/office/powerpoint/2010/main" val="21431062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1C7D9C-C06A-BBD4-809C-06376C7E7F13}"/>
            </a:ext>
          </a:extLst>
        </p:cNvPr>
        <p:cNvGrpSpPr/>
        <p:nvPr/>
      </p:nvGrpSpPr>
      <p:grpSpPr>
        <a:xfrm>
          <a:off x="0" y="0"/>
          <a:ext cx="0" cy="0"/>
          <a:chOff x="0" y="0"/>
          <a:chExt cx="0" cy="0"/>
        </a:xfrm>
      </p:grpSpPr>
      <p:pic>
        <p:nvPicPr>
          <p:cNvPr id="15" name="Grafik 14">
            <a:extLst>
              <a:ext uri="{FF2B5EF4-FFF2-40B4-BE49-F238E27FC236}">
                <a16:creationId xmlns:a16="http://schemas.microsoft.com/office/drawing/2014/main" id="{92E735AF-AA39-83AE-CD18-8A5C4F0E1DD6}"/>
              </a:ext>
            </a:extLst>
          </p:cNvPr>
          <p:cNvPicPr>
            <a:picLocks noChangeAspect="1"/>
          </p:cNvPicPr>
          <p:nvPr/>
        </p:nvPicPr>
        <p:blipFill>
          <a:blip r:embed="rId3"/>
          <a:stretch>
            <a:fillRect/>
          </a:stretch>
        </p:blipFill>
        <p:spPr>
          <a:xfrm>
            <a:off x="10273486" y="139218"/>
            <a:ext cx="1768378" cy="1250004"/>
          </a:xfrm>
          <a:prstGeom prst="rect">
            <a:avLst/>
          </a:prstGeom>
        </p:spPr>
      </p:pic>
      <p:sp>
        <p:nvSpPr>
          <p:cNvPr id="17" name="Foliennummernplatzhalter 16">
            <a:extLst>
              <a:ext uri="{FF2B5EF4-FFF2-40B4-BE49-F238E27FC236}">
                <a16:creationId xmlns:a16="http://schemas.microsoft.com/office/drawing/2014/main" id="{E4608AA1-554B-3D0E-28F3-F7F89543739D}"/>
              </a:ext>
            </a:extLst>
          </p:cNvPr>
          <p:cNvSpPr>
            <a:spLocks noGrp="1"/>
          </p:cNvSpPr>
          <p:nvPr>
            <p:ph type="sldNum" sz="quarter" idx="12"/>
          </p:nvPr>
        </p:nvSpPr>
        <p:spPr/>
        <p:txBody>
          <a:bodyPr/>
          <a:lstStyle/>
          <a:p>
            <a:fld id="{128B1E3B-EB4C-4522-AB19-7EAF89C2C705}" type="slidenum">
              <a:rPr lang="de-CH" smtClean="0"/>
              <a:t>7</a:t>
            </a:fld>
            <a:endParaRPr lang="de-CH"/>
          </a:p>
        </p:txBody>
      </p:sp>
      <p:sp>
        <p:nvSpPr>
          <p:cNvPr id="18" name="Titel 1">
            <a:extLst>
              <a:ext uri="{FF2B5EF4-FFF2-40B4-BE49-F238E27FC236}">
                <a16:creationId xmlns:a16="http://schemas.microsoft.com/office/drawing/2014/main" id="{5D4E8C22-DA4B-DAD8-C6E7-94A8A0B46BA1}"/>
              </a:ext>
            </a:extLst>
          </p:cNvPr>
          <p:cNvSpPr txBox="1">
            <a:spLocks/>
          </p:cNvSpPr>
          <p:nvPr/>
        </p:nvSpPr>
        <p:spPr>
          <a:xfrm>
            <a:off x="895959" y="26331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CH" sz="2400" b="1" dirty="0">
                <a:solidFill>
                  <a:schemeClr val="accent6">
                    <a:lumMod val="50000"/>
                  </a:schemeClr>
                </a:solidFill>
                <a:latin typeface="Arial" panose="020B0604020202020204" pitchFamily="34" charset="0"/>
                <a:cs typeface="Arial" panose="020B0604020202020204" pitchFamily="34" charset="0"/>
              </a:rPr>
              <a:t>Projektbeteiligte</a:t>
            </a:r>
            <a:br>
              <a:rPr lang="de-CH" sz="2400" b="1" dirty="0">
                <a:solidFill>
                  <a:schemeClr val="accent6">
                    <a:lumMod val="50000"/>
                  </a:schemeClr>
                </a:solidFill>
                <a:latin typeface="Arial" panose="020B0604020202020204" pitchFamily="34" charset="0"/>
                <a:cs typeface="Arial" panose="020B0604020202020204" pitchFamily="34" charset="0"/>
              </a:rPr>
            </a:br>
            <a:endParaRPr lang="de-CH" sz="2400" b="1" dirty="0">
              <a:solidFill>
                <a:schemeClr val="accent6">
                  <a:lumMod val="50000"/>
                </a:schemeClr>
              </a:solidFill>
              <a:latin typeface="Arial" panose="020B0604020202020204" pitchFamily="34" charset="0"/>
              <a:cs typeface="Arial" panose="020B0604020202020204" pitchFamily="34" charset="0"/>
            </a:endParaRPr>
          </a:p>
          <a:p>
            <a:endParaRPr lang="de-CH" sz="1600" dirty="0"/>
          </a:p>
        </p:txBody>
      </p:sp>
      <p:sp>
        <p:nvSpPr>
          <p:cNvPr id="2" name="Datumsplatzhalter 1">
            <a:extLst>
              <a:ext uri="{FF2B5EF4-FFF2-40B4-BE49-F238E27FC236}">
                <a16:creationId xmlns:a16="http://schemas.microsoft.com/office/drawing/2014/main" id="{07E9760B-1AC4-F658-CA62-1CC20D77EFB7}"/>
              </a:ext>
            </a:extLst>
          </p:cNvPr>
          <p:cNvSpPr>
            <a:spLocks noGrp="1"/>
          </p:cNvSpPr>
          <p:nvPr>
            <p:ph type="dt" sz="half" idx="10"/>
          </p:nvPr>
        </p:nvSpPr>
        <p:spPr/>
        <p:txBody>
          <a:bodyPr/>
          <a:lstStyle/>
          <a:p>
            <a:r>
              <a:rPr lang="de-DE"/>
              <a:t>21.04.2026</a:t>
            </a:r>
            <a:endParaRPr lang="de-CH"/>
          </a:p>
        </p:txBody>
      </p:sp>
      <p:sp>
        <p:nvSpPr>
          <p:cNvPr id="13" name="Fußzeilenplatzhalter 12">
            <a:extLst>
              <a:ext uri="{FF2B5EF4-FFF2-40B4-BE49-F238E27FC236}">
                <a16:creationId xmlns:a16="http://schemas.microsoft.com/office/drawing/2014/main" id="{677A4701-90CC-D9E1-AF07-3A933626858B}"/>
              </a:ext>
            </a:extLst>
          </p:cNvPr>
          <p:cNvSpPr>
            <a:spLocks noGrp="1"/>
          </p:cNvSpPr>
          <p:nvPr>
            <p:ph type="ftr" sz="quarter" idx="11"/>
          </p:nvPr>
        </p:nvSpPr>
        <p:spPr/>
        <p:txBody>
          <a:bodyPr/>
          <a:lstStyle/>
          <a:p>
            <a:endParaRPr lang="de-CH"/>
          </a:p>
        </p:txBody>
      </p:sp>
      <p:graphicFrame>
        <p:nvGraphicFramePr>
          <p:cNvPr id="3" name="Tabelle 2">
            <a:extLst>
              <a:ext uri="{FF2B5EF4-FFF2-40B4-BE49-F238E27FC236}">
                <a16:creationId xmlns:a16="http://schemas.microsoft.com/office/drawing/2014/main" id="{787D844C-496D-6B4C-1EAB-CADA93A740DC}"/>
              </a:ext>
            </a:extLst>
          </p:cNvPr>
          <p:cNvGraphicFramePr>
            <a:graphicFrameLocks noGrp="1"/>
          </p:cNvGraphicFramePr>
          <p:nvPr>
            <p:extLst>
              <p:ext uri="{D42A27DB-BD31-4B8C-83A1-F6EECF244321}">
                <p14:modId xmlns:p14="http://schemas.microsoft.com/office/powerpoint/2010/main" val="1338473136"/>
              </p:ext>
            </p:extLst>
          </p:nvPr>
        </p:nvGraphicFramePr>
        <p:xfrm>
          <a:off x="895959" y="1389222"/>
          <a:ext cx="10875980" cy="4135078"/>
        </p:xfrm>
        <a:graphic>
          <a:graphicData uri="http://schemas.openxmlformats.org/drawingml/2006/table">
            <a:tbl>
              <a:tblPr firstRow="1" bandRow="1">
                <a:tableStyleId>{2D5ABB26-0587-4C30-8999-92F81FD0307C}</a:tableStyleId>
              </a:tblPr>
              <a:tblGrid>
                <a:gridCol w="3426439">
                  <a:extLst>
                    <a:ext uri="{9D8B030D-6E8A-4147-A177-3AD203B41FA5}">
                      <a16:colId xmlns:a16="http://schemas.microsoft.com/office/drawing/2014/main" val="3403870674"/>
                    </a:ext>
                  </a:extLst>
                </a:gridCol>
                <a:gridCol w="7449541">
                  <a:extLst>
                    <a:ext uri="{9D8B030D-6E8A-4147-A177-3AD203B41FA5}">
                      <a16:colId xmlns:a16="http://schemas.microsoft.com/office/drawing/2014/main" val="261090192"/>
                    </a:ext>
                  </a:extLst>
                </a:gridCol>
              </a:tblGrid>
              <a:tr h="491444">
                <a:tc>
                  <a:txBody>
                    <a:bodyPr/>
                    <a:lstStyle/>
                    <a:p>
                      <a:pPr>
                        <a:spcAft>
                          <a:spcPts val="600"/>
                        </a:spcAft>
                      </a:pPr>
                      <a:r>
                        <a:rPr lang="de-CH" sz="1800" b="1" u="none" dirty="0">
                          <a:solidFill>
                            <a:schemeClr val="accent6">
                              <a:lumMod val="50000"/>
                            </a:schemeClr>
                          </a:solidFill>
                          <a:latin typeface="Arial" panose="020B0604020202020204" pitchFamily="34" charset="0"/>
                          <a:cs typeface="Arial" panose="020B0604020202020204" pitchFamily="34" charset="0"/>
                        </a:rPr>
                        <a:t>Grundeigentümerinnen</a:t>
                      </a:r>
                      <a:endParaRPr lang="de-CH" b="1" u="none" dirty="0">
                        <a:solidFill>
                          <a:schemeClr val="accent6">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CH" sz="1800" dirty="0">
                          <a:latin typeface="Arial" panose="020B0604020202020204" pitchFamily="34" charset="0"/>
                          <a:cs typeface="Arial" panose="020B0604020202020204" pitchFamily="34" charset="0"/>
                        </a:rPr>
                        <a:t>Feldschützen-Gesellschaft</a:t>
                      </a:r>
                      <a:r>
                        <a:rPr lang="de-CH" dirty="0">
                          <a:latin typeface="Arial" panose="020B0604020202020204" pitchFamily="34" charset="0"/>
                          <a:cs typeface="Arial" panose="020B0604020202020204" pitchFamily="34" charset="0"/>
                        </a:rPr>
                        <a:t>, politische Gemeinde</a:t>
                      </a:r>
                      <a:r>
                        <a:rPr lang="de-CH" sz="1800" dirty="0">
                          <a:latin typeface="Arial" panose="020B0604020202020204" pitchFamily="34" charset="0"/>
                          <a:cs typeface="Arial" panose="020B0604020202020204" pitchFamily="34" charset="0"/>
                        </a:rPr>
                        <a:t> Stadt </a:t>
                      </a:r>
                      <a:r>
                        <a:rPr lang="de-CH" sz="1800" dirty="0" err="1">
                          <a:latin typeface="Arial" panose="020B0604020202020204" pitchFamily="34" charset="0"/>
                          <a:cs typeface="Arial" panose="020B0604020202020204" pitchFamily="34" charset="0"/>
                        </a:rPr>
                        <a:t>St.Gallen</a:t>
                      </a:r>
                      <a:endParaRPr lang="de-CH" dirty="0"/>
                    </a:p>
                  </a:txBody>
                  <a:tcPr/>
                </a:tc>
                <a:extLst>
                  <a:ext uri="{0D108BD9-81ED-4DB2-BD59-A6C34878D82A}">
                    <a16:rowId xmlns:a16="http://schemas.microsoft.com/office/drawing/2014/main" val="3073014924"/>
                  </a:ext>
                </a:extLst>
              </a:tr>
              <a:tr h="514488">
                <a:tc>
                  <a:txBody>
                    <a:bodyPr/>
                    <a:lstStyle/>
                    <a:p>
                      <a:pPr>
                        <a:spcAft>
                          <a:spcPts val="600"/>
                        </a:spcAft>
                      </a:pPr>
                      <a:r>
                        <a:rPr lang="de-CH" sz="1800" b="1" u="none" dirty="0">
                          <a:solidFill>
                            <a:schemeClr val="accent6">
                              <a:lumMod val="50000"/>
                            </a:schemeClr>
                          </a:solidFill>
                          <a:latin typeface="Arial" panose="020B0604020202020204" pitchFamily="34" charset="0"/>
                          <a:cs typeface="Arial" panose="020B0604020202020204" pitchFamily="34" charset="0"/>
                        </a:rPr>
                        <a:t>Entwickler</a:t>
                      </a:r>
                      <a:r>
                        <a:rPr lang="de-CH" b="1" u="none" dirty="0">
                          <a:solidFill>
                            <a:schemeClr val="accent6">
                              <a:lumMod val="50000"/>
                            </a:schemeClr>
                          </a:solidFill>
                          <a:latin typeface="Arial" panose="020B0604020202020204" pitchFamily="34" charset="0"/>
                          <a:cs typeface="Arial" panose="020B0604020202020204" pitchFamily="34" charset="0"/>
                        </a:rPr>
                        <a:t>in</a:t>
                      </a:r>
                      <a:endParaRPr lang="de-CH" b="1" u="none" dirty="0">
                        <a:solidFill>
                          <a:schemeClr val="accent6">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CH" dirty="0">
                          <a:latin typeface="Arial" panose="020B0604020202020204" pitchFamily="34" charset="0"/>
                          <a:cs typeface="Arial" panose="020B0604020202020204" pitchFamily="34" charset="0"/>
                        </a:rPr>
                        <a:t>Mettler Entwickler AG, </a:t>
                      </a:r>
                      <a:r>
                        <a:rPr lang="de-CH" dirty="0" err="1">
                          <a:latin typeface="Arial" panose="020B0604020202020204" pitchFamily="34" charset="0"/>
                          <a:cs typeface="Arial" panose="020B0604020202020204" pitchFamily="34" charset="0"/>
                        </a:rPr>
                        <a:t>St.Gallen</a:t>
                      </a:r>
                      <a:endParaRPr lang="de-CH" dirty="0"/>
                    </a:p>
                  </a:txBody>
                  <a:tcPr/>
                </a:tc>
                <a:extLst>
                  <a:ext uri="{0D108BD9-81ED-4DB2-BD59-A6C34878D82A}">
                    <a16:rowId xmlns:a16="http://schemas.microsoft.com/office/drawing/2014/main" val="4208692685"/>
                  </a:ext>
                </a:extLst>
              </a:tr>
              <a:tr h="987485">
                <a:tc>
                  <a:txBody>
                    <a:bodyPr/>
                    <a:lstStyle/>
                    <a:p>
                      <a:pPr>
                        <a:spcAft>
                          <a:spcPts val="600"/>
                        </a:spcAft>
                      </a:pPr>
                      <a:r>
                        <a:rPr lang="de-CH" sz="1800" b="1" u="none" dirty="0">
                          <a:solidFill>
                            <a:schemeClr val="accent6">
                              <a:lumMod val="50000"/>
                            </a:schemeClr>
                          </a:solidFill>
                          <a:latin typeface="Arial" panose="020B0604020202020204" pitchFamily="34" charset="0"/>
                          <a:cs typeface="Arial" panose="020B0604020202020204" pitchFamily="34" charset="0"/>
                        </a:rPr>
                        <a:t>Planungsteam</a:t>
                      </a:r>
                      <a:endParaRPr lang="de-CH" b="1" u="none" dirty="0">
                        <a:solidFill>
                          <a:schemeClr val="accent6">
                            <a:lumMod val="50000"/>
                          </a:schemeClr>
                        </a:solidFill>
                      </a:endParaRPr>
                    </a:p>
                  </a:txBody>
                  <a:tcPr/>
                </a:tc>
                <a:tc>
                  <a:txBody>
                    <a:bodyPr/>
                    <a:lstStyle/>
                    <a:p>
                      <a:pPr marL="0" indent="0">
                        <a:buFont typeface="Arial" panose="020B0604020202020204" pitchFamily="34" charset="0"/>
                        <a:buNone/>
                      </a:pPr>
                      <a:r>
                        <a:rPr lang="de-CH" dirty="0">
                          <a:latin typeface="Arial" panose="020B0604020202020204" pitchFamily="34" charset="0"/>
                          <a:cs typeface="Arial" panose="020B0604020202020204" pitchFamily="34" charset="0"/>
                        </a:rPr>
                        <a:t>Herzog &amp; de Meuron, Basel, Architektur</a:t>
                      </a:r>
                    </a:p>
                    <a:p>
                      <a:pPr marL="0" indent="0">
                        <a:buFont typeface="Arial" panose="020B0604020202020204" pitchFamily="34" charset="0"/>
                        <a:buNone/>
                      </a:pPr>
                      <a:r>
                        <a:rPr lang="de-CH" dirty="0">
                          <a:latin typeface="Arial" panose="020B0604020202020204" pitchFamily="34" charset="0"/>
                          <a:cs typeface="Arial" panose="020B0604020202020204" pitchFamily="34" charset="0"/>
                        </a:rPr>
                        <a:t>Studio Céline Baumann, Basel, Landschaftsarchitektur</a:t>
                      </a:r>
                    </a:p>
                    <a:p>
                      <a:pPr marL="0" indent="0">
                        <a:buFont typeface="Arial" panose="020B0604020202020204" pitchFamily="34" charset="0"/>
                        <a:buNone/>
                      </a:pPr>
                      <a:r>
                        <a:rPr lang="de-CH" sz="1800" dirty="0">
                          <a:latin typeface="Arial" panose="020B0604020202020204" pitchFamily="34" charset="0"/>
                          <a:cs typeface="Arial" panose="020B0604020202020204" pitchFamily="34" charset="0"/>
                        </a:rPr>
                        <a:t>Wälli AG </a:t>
                      </a:r>
                      <a:r>
                        <a:rPr lang="de-CH" sz="1800" dirty="0" err="1">
                          <a:latin typeface="Arial" panose="020B0604020202020204" pitchFamily="34" charset="0"/>
                          <a:cs typeface="Arial" panose="020B0604020202020204" pitchFamily="34" charset="0"/>
                        </a:rPr>
                        <a:t>St.Gallen</a:t>
                      </a:r>
                      <a:r>
                        <a:rPr lang="de-CH" sz="1800" dirty="0">
                          <a:latin typeface="Arial" panose="020B0604020202020204" pitchFamily="34" charset="0"/>
                          <a:cs typeface="Arial" panose="020B0604020202020204" pitchFamily="34" charset="0"/>
                        </a:rPr>
                        <a:t>, Ingenieure</a:t>
                      </a:r>
                      <a:endParaRPr lang="de-CH" dirty="0"/>
                    </a:p>
                  </a:txBody>
                  <a:tcPr/>
                </a:tc>
                <a:extLst>
                  <a:ext uri="{0D108BD9-81ED-4DB2-BD59-A6C34878D82A}">
                    <a16:rowId xmlns:a16="http://schemas.microsoft.com/office/drawing/2014/main" val="1581196893"/>
                  </a:ext>
                </a:extLst>
              </a:tr>
              <a:tr h="759181">
                <a:tc>
                  <a:txBody>
                    <a:bodyPr/>
                    <a:lstStyle/>
                    <a:p>
                      <a:pPr>
                        <a:spcAft>
                          <a:spcPts val="600"/>
                        </a:spcAft>
                      </a:pPr>
                      <a:r>
                        <a:rPr lang="de-CH" sz="1800" b="1" u="none" dirty="0">
                          <a:solidFill>
                            <a:schemeClr val="accent6">
                              <a:lumMod val="50000"/>
                            </a:schemeClr>
                          </a:solidFill>
                          <a:latin typeface="Arial" panose="020B0604020202020204" pitchFamily="34" charset="0"/>
                          <a:cs typeface="Arial" panose="020B0604020202020204" pitchFamily="34" charset="0"/>
                        </a:rPr>
                        <a:t>Begleitgremium</a:t>
                      </a:r>
                      <a:br>
                        <a:rPr lang="de-CH" sz="1800" b="1" u="none" dirty="0">
                          <a:solidFill>
                            <a:schemeClr val="accent6">
                              <a:lumMod val="50000"/>
                            </a:schemeClr>
                          </a:solidFill>
                          <a:latin typeface="Arial" panose="020B0604020202020204" pitchFamily="34" charset="0"/>
                          <a:cs typeface="Arial" panose="020B0604020202020204" pitchFamily="34" charset="0"/>
                        </a:rPr>
                      </a:br>
                      <a:r>
                        <a:rPr lang="de-CH" sz="1800" b="1" u="none" dirty="0">
                          <a:solidFill>
                            <a:schemeClr val="accent6">
                              <a:lumMod val="50000"/>
                            </a:schemeClr>
                          </a:solidFill>
                          <a:latin typeface="Arial" panose="020B0604020202020204" pitchFamily="34" charset="0"/>
                          <a:cs typeface="Arial" panose="020B0604020202020204" pitchFamily="34" charset="0"/>
                        </a:rPr>
                        <a:t>Öffentlichkeit</a:t>
                      </a:r>
                      <a:endParaRPr lang="de-CH" b="1" u="none" dirty="0">
                        <a:solidFill>
                          <a:schemeClr val="accent6">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CH" sz="1800" dirty="0">
                          <a:latin typeface="Arial" panose="020B0604020202020204" pitchFamily="34" charset="0"/>
                          <a:cs typeface="Arial" panose="020B0604020202020204" pitchFamily="34" charset="0"/>
                        </a:rPr>
                        <a:t>diverse Vereine</a:t>
                      </a:r>
                      <a:r>
                        <a:rPr lang="de-CH" dirty="0">
                          <a:latin typeface="Arial" panose="020B0604020202020204" pitchFamily="34" charset="0"/>
                          <a:cs typeface="Arial" panose="020B0604020202020204" pitchFamily="34" charset="0"/>
                        </a:rPr>
                        <a:t> und</a:t>
                      </a:r>
                      <a:r>
                        <a:rPr lang="de-CH" sz="1800" dirty="0">
                          <a:latin typeface="Arial" panose="020B0604020202020204" pitchFamily="34" charset="0"/>
                          <a:cs typeface="Arial" panose="020B0604020202020204" pitchFamily="34" charset="0"/>
                        </a:rPr>
                        <a:t> Interessensgruppen</a:t>
                      </a:r>
                      <a:endParaRPr lang="de-CH"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CH" sz="1800" dirty="0">
                          <a:latin typeface="Arial" panose="020B0604020202020204" pitchFamily="34" charset="0"/>
                          <a:cs typeface="Arial" panose="020B0604020202020204" pitchFamily="34" charset="0"/>
                        </a:rPr>
                        <a:t>Bevölkerung</a:t>
                      </a:r>
                      <a:endParaRPr lang="de-CH" dirty="0"/>
                    </a:p>
                  </a:txBody>
                  <a:tcPr/>
                </a:tc>
                <a:extLst>
                  <a:ext uri="{0D108BD9-81ED-4DB2-BD59-A6C34878D82A}">
                    <a16:rowId xmlns:a16="http://schemas.microsoft.com/office/drawing/2014/main" val="1460079924"/>
                  </a:ext>
                </a:extLst>
              </a:tr>
              <a:tr h="691240">
                <a:tc>
                  <a:txBody>
                    <a:bodyPr/>
                    <a:lstStyle/>
                    <a:p>
                      <a:pPr>
                        <a:spcAft>
                          <a:spcPts val="600"/>
                        </a:spcAft>
                      </a:pPr>
                      <a:r>
                        <a:rPr lang="de-CH" b="1" u="none" dirty="0">
                          <a:solidFill>
                            <a:schemeClr val="accent6">
                              <a:lumMod val="50000"/>
                            </a:schemeClr>
                          </a:solidFill>
                          <a:latin typeface="Arial" panose="020B0604020202020204" pitchFamily="34" charset="0"/>
                          <a:cs typeface="Arial" panose="020B0604020202020204" pitchFamily="34" charset="0"/>
                        </a:rPr>
                        <a:t>Aufgabe der Stadt/Stadtplanung</a:t>
                      </a:r>
                      <a:endParaRPr lang="de-CH" b="1" u="none" dirty="0">
                        <a:solidFill>
                          <a:schemeClr val="accent6">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CH" dirty="0">
                          <a:latin typeface="Arial" panose="020B0604020202020204" pitchFamily="34" charset="0"/>
                          <a:cs typeface="Arial" panose="020B0604020202020204" pitchFamily="34" charset="0"/>
                        </a:rPr>
                        <a:t>öffentlichen Interessen, Planungsverfahren, und Qualitätssicherung</a:t>
                      </a:r>
                    </a:p>
                    <a:p>
                      <a:endParaRPr lang="de-CH" dirty="0"/>
                    </a:p>
                  </a:txBody>
                  <a:tcPr/>
                </a:tc>
                <a:extLst>
                  <a:ext uri="{0D108BD9-81ED-4DB2-BD59-A6C34878D82A}">
                    <a16:rowId xmlns:a16="http://schemas.microsoft.com/office/drawing/2014/main" val="1237110953"/>
                  </a:ext>
                </a:extLst>
              </a:tr>
              <a:tr h="691240">
                <a:tc>
                  <a:txBody>
                    <a:bodyPr/>
                    <a:lstStyle/>
                    <a:p>
                      <a:pPr>
                        <a:spcAft>
                          <a:spcPts val="600"/>
                        </a:spcAft>
                      </a:pPr>
                      <a:r>
                        <a:rPr lang="de-CH" b="1" u="none" dirty="0">
                          <a:solidFill>
                            <a:schemeClr val="accent6">
                              <a:lumMod val="50000"/>
                            </a:schemeClr>
                          </a:solidFill>
                          <a:latin typeface="Arial" panose="020B0604020202020204" pitchFamily="34" charset="0"/>
                          <a:cs typeface="Arial" panose="020B0604020202020204" pitchFamily="34" charset="0"/>
                        </a:rPr>
                        <a:t>Sachverständigenrat für Städtebau und Architektur</a:t>
                      </a:r>
                      <a:endParaRPr lang="de-CH" b="1" u="none" dirty="0">
                        <a:solidFill>
                          <a:schemeClr val="accent6">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CH" dirty="0">
                          <a:latin typeface="Arial" panose="020B0604020202020204" pitchFamily="34" charset="0"/>
                          <a:cs typeface="Arial" panose="020B0604020202020204" pitchFamily="34" charset="0"/>
                        </a:rPr>
                        <a:t>Gremium der Stadt für die Qualitätssicherung</a:t>
                      </a:r>
                    </a:p>
                    <a:p>
                      <a:endParaRPr lang="de-CH" dirty="0"/>
                    </a:p>
                  </a:txBody>
                  <a:tcPr/>
                </a:tc>
                <a:extLst>
                  <a:ext uri="{0D108BD9-81ED-4DB2-BD59-A6C34878D82A}">
                    <a16:rowId xmlns:a16="http://schemas.microsoft.com/office/drawing/2014/main" val="1888411007"/>
                  </a:ext>
                </a:extLst>
              </a:tr>
            </a:tbl>
          </a:graphicData>
        </a:graphic>
      </p:graphicFrame>
    </p:spTree>
    <p:extLst>
      <p:ext uri="{BB962C8B-B14F-4D97-AF65-F5344CB8AC3E}">
        <p14:creationId xmlns:p14="http://schemas.microsoft.com/office/powerpoint/2010/main" val="26043443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3F6F12-0EC6-9D2D-A3F7-14A407CE6316}"/>
            </a:ext>
          </a:extLst>
        </p:cNvPr>
        <p:cNvGrpSpPr/>
        <p:nvPr/>
      </p:nvGrpSpPr>
      <p:grpSpPr>
        <a:xfrm>
          <a:off x="0" y="0"/>
          <a:ext cx="0" cy="0"/>
          <a:chOff x="0" y="0"/>
          <a:chExt cx="0" cy="0"/>
        </a:xfrm>
      </p:grpSpPr>
      <p:sp>
        <p:nvSpPr>
          <p:cNvPr id="3" name="Inhaltsplatzhalter 2">
            <a:extLst>
              <a:ext uri="{FF2B5EF4-FFF2-40B4-BE49-F238E27FC236}">
                <a16:creationId xmlns:a16="http://schemas.microsoft.com/office/drawing/2014/main" id="{7F60BB9D-3562-1F39-FC98-972B7EBBBF68}"/>
              </a:ext>
            </a:extLst>
          </p:cNvPr>
          <p:cNvSpPr>
            <a:spLocks noGrp="1"/>
          </p:cNvSpPr>
          <p:nvPr>
            <p:ph idx="1"/>
          </p:nvPr>
        </p:nvSpPr>
        <p:spPr>
          <a:xfrm>
            <a:off x="913285" y="1491714"/>
            <a:ext cx="10634331" cy="4351338"/>
          </a:xfrm>
        </p:spPr>
        <p:txBody>
          <a:bodyPr>
            <a:noAutofit/>
          </a:bodyPr>
          <a:lstStyle/>
          <a:p>
            <a:r>
              <a:rPr lang="de-CH" sz="1800" dirty="0">
                <a:latin typeface="Arial" panose="020B0604020202020204" pitchFamily="34" charset="0"/>
                <a:cs typeface="Arial" panose="020B0604020202020204" pitchFamily="34" charset="0"/>
              </a:rPr>
              <a:t>besteht aus </a:t>
            </a:r>
            <a:r>
              <a:rPr lang="de-CH" sz="1800" b="1" dirty="0">
                <a:latin typeface="Arial" panose="020B0604020202020204" pitchFamily="34" charset="0"/>
                <a:cs typeface="Arial" panose="020B0604020202020204" pitchFamily="34" charset="0"/>
              </a:rPr>
              <a:t>drei Personen</a:t>
            </a:r>
            <a:endParaRPr lang="de-CH" sz="1800" dirty="0">
              <a:latin typeface="Arial" panose="020B0604020202020204" pitchFamily="34" charset="0"/>
              <a:cs typeface="Arial" panose="020B0604020202020204" pitchFamily="34" charset="0"/>
            </a:endParaRPr>
          </a:p>
          <a:p>
            <a:pPr lvl="1">
              <a:lnSpc>
                <a:spcPct val="120000"/>
              </a:lnSpc>
              <a:spcBef>
                <a:spcPts val="600"/>
              </a:spcBef>
              <a:buFont typeface="Symbol" panose="05050102010706020507" pitchFamily="18" charset="2"/>
              <a:buChar char="-"/>
            </a:pPr>
            <a:r>
              <a:rPr lang="de-CH" sz="1800" dirty="0">
                <a:latin typeface="Arial" panose="020B0604020202020204" pitchFamily="34" charset="0"/>
                <a:cs typeface="Arial" panose="020B0604020202020204" pitchFamily="34" charset="0"/>
              </a:rPr>
              <a:t>mit </a:t>
            </a:r>
            <a:r>
              <a:rPr lang="de-CH" sz="1800" b="1" dirty="0">
                <a:latin typeface="Arial" panose="020B0604020202020204" pitchFamily="34" charset="0"/>
                <a:cs typeface="Arial" panose="020B0604020202020204" pitchFamily="34" charset="0"/>
              </a:rPr>
              <a:t>besonderer Sachkunde</a:t>
            </a:r>
            <a:endParaRPr lang="de-CH" sz="1800" dirty="0">
              <a:latin typeface="Arial" panose="020B0604020202020204" pitchFamily="34" charset="0"/>
              <a:cs typeface="Arial" panose="020B0604020202020204" pitchFamily="34" charset="0"/>
            </a:endParaRPr>
          </a:p>
          <a:p>
            <a:pPr lvl="1">
              <a:lnSpc>
                <a:spcPct val="120000"/>
              </a:lnSpc>
              <a:spcBef>
                <a:spcPts val="600"/>
              </a:spcBef>
              <a:buFont typeface="Symbol" panose="05050102010706020507" pitchFamily="18" charset="2"/>
              <a:buChar char="-"/>
            </a:pPr>
            <a:r>
              <a:rPr lang="de-CH" sz="1800" b="1" dirty="0">
                <a:latin typeface="Arial" panose="020B0604020202020204" pitchFamily="34" charset="0"/>
                <a:cs typeface="Arial" panose="020B0604020202020204" pitchFamily="34" charset="0"/>
              </a:rPr>
              <a:t>keine Interessenbindungen zur Bautätigkeit </a:t>
            </a:r>
            <a:r>
              <a:rPr lang="de-CH" sz="1800" dirty="0">
                <a:latin typeface="Arial" panose="020B0604020202020204" pitchFamily="34" charset="0"/>
                <a:cs typeface="Arial" panose="020B0604020202020204" pitchFamily="34" charset="0"/>
              </a:rPr>
              <a:t>in der Stadt </a:t>
            </a:r>
            <a:r>
              <a:rPr lang="de-CH" sz="1800" dirty="0" err="1">
                <a:latin typeface="Arial" panose="020B0604020202020204" pitchFamily="34" charset="0"/>
                <a:cs typeface="Arial" panose="020B0604020202020204" pitchFamily="34" charset="0"/>
              </a:rPr>
              <a:t>St.Gallen</a:t>
            </a:r>
            <a:endParaRPr lang="de-CH" sz="1800" dirty="0">
              <a:latin typeface="Arial" panose="020B0604020202020204" pitchFamily="34" charset="0"/>
              <a:cs typeface="Arial" panose="020B0604020202020204" pitchFamily="34" charset="0"/>
            </a:endParaRPr>
          </a:p>
          <a:p>
            <a:pPr marL="0" indent="0">
              <a:spcBef>
                <a:spcPts val="1200"/>
              </a:spcBef>
              <a:buNone/>
            </a:pPr>
            <a:endParaRPr lang="de-CH" sz="2000" dirty="0">
              <a:latin typeface="Arial" panose="020B0604020202020204" pitchFamily="34" charset="0"/>
              <a:cs typeface="Arial" panose="020B0604020202020204" pitchFamily="34" charset="0"/>
            </a:endParaRPr>
          </a:p>
        </p:txBody>
      </p:sp>
      <p:pic>
        <p:nvPicPr>
          <p:cNvPr id="5" name="Grafik 4">
            <a:extLst>
              <a:ext uri="{FF2B5EF4-FFF2-40B4-BE49-F238E27FC236}">
                <a16:creationId xmlns:a16="http://schemas.microsoft.com/office/drawing/2014/main" id="{FFF9193B-B71B-F7F6-5334-ECABB5BD7F4A}"/>
              </a:ext>
            </a:extLst>
          </p:cNvPr>
          <p:cNvPicPr>
            <a:picLocks noChangeAspect="1"/>
          </p:cNvPicPr>
          <p:nvPr/>
        </p:nvPicPr>
        <p:blipFill>
          <a:blip r:embed="rId3"/>
          <a:stretch>
            <a:fillRect/>
          </a:stretch>
        </p:blipFill>
        <p:spPr>
          <a:xfrm>
            <a:off x="10273486" y="139218"/>
            <a:ext cx="1768378" cy="1250004"/>
          </a:xfrm>
          <a:prstGeom prst="rect">
            <a:avLst/>
          </a:prstGeom>
        </p:spPr>
      </p:pic>
      <p:sp>
        <p:nvSpPr>
          <p:cNvPr id="2" name="Inhaltsplatzhalter 2">
            <a:extLst>
              <a:ext uri="{FF2B5EF4-FFF2-40B4-BE49-F238E27FC236}">
                <a16:creationId xmlns:a16="http://schemas.microsoft.com/office/drawing/2014/main" id="{A24D3455-3171-2733-2CB1-8B929A3DDF02}"/>
              </a:ext>
            </a:extLst>
          </p:cNvPr>
          <p:cNvSpPr txBox="1">
            <a:spLocks/>
          </p:cNvSpPr>
          <p:nvPr/>
        </p:nvSpPr>
        <p:spPr>
          <a:xfrm>
            <a:off x="838200" y="496066"/>
            <a:ext cx="10515600" cy="125000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spcAft>
                <a:spcPts val="600"/>
              </a:spcAft>
              <a:buFont typeface="Arial" panose="020B0604020202020204" pitchFamily="34" charset="0"/>
              <a:buNone/>
            </a:pPr>
            <a:r>
              <a:rPr lang="de-CH" sz="2800" b="1">
                <a:solidFill>
                  <a:schemeClr val="accent6">
                    <a:lumMod val="50000"/>
                  </a:schemeClr>
                </a:solidFill>
                <a:latin typeface="Arial" panose="020B0604020202020204" pitchFamily="34" charset="0"/>
                <a:cs typeface="Arial" panose="020B0604020202020204" pitchFamily="34" charset="0"/>
              </a:rPr>
              <a:t>Sachverständigenrat für Städtebau und Architektur</a:t>
            </a:r>
          </a:p>
        </p:txBody>
      </p:sp>
      <p:sp>
        <p:nvSpPr>
          <p:cNvPr id="4" name="Datumsplatzhalter 3">
            <a:extLst>
              <a:ext uri="{FF2B5EF4-FFF2-40B4-BE49-F238E27FC236}">
                <a16:creationId xmlns:a16="http://schemas.microsoft.com/office/drawing/2014/main" id="{77B7C26B-139B-E90A-F8E1-0FC238FAA862}"/>
              </a:ext>
            </a:extLst>
          </p:cNvPr>
          <p:cNvSpPr>
            <a:spLocks noGrp="1"/>
          </p:cNvSpPr>
          <p:nvPr>
            <p:ph type="dt" sz="half" idx="10"/>
          </p:nvPr>
        </p:nvSpPr>
        <p:spPr/>
        <p:txBody>
          <a:bodyPr/>
          <a:lstStyle/>
          <a:p>
            <a:r>
              <a:rPr lang="de-DE"/>
              <a:t>21.04.2026</a:t>
            </a:r>
            <a:endParaRPr lang="de-CH"/>
          </a:p>
        </p:txBody>
      </p:sp>
      <p:sp>
        <p:nvSpPr>
          <p:cNvPr id="6" name="Fußzeilenplatzhalter 5">
            <a:extLst>
              <a:ext uri="{FF2B5EF4-FFF2-40B4-BE49-F238E27FC236}">
                <a16:creationId xmlns:a16="http://schemas.microsoft.com/office/drawing/2014/main" id="{E50CC184-D672-35C9-BC92-023A35D30B5D}"/>
              </a:ext>
            </a:extLst>
          </p:cNvPr>
          <p:cNvSpPr>
            <a:spLocks noGrp="1"/>
          </p:cNvSpPr>
          <p:nvPr>
            <p:ph type="ftr" sz="quarter" idx="11"/>
          </p:nvPr>
        </p:nvSpPr>
        <p:spPr/>
        <p:txBody>
          <a:bodyPr/>
          <a:lstStyle/>
          <a:p>
            <a:endParaRPr lang="de-CH"/>
          </a:p>
        </p:txBody>
      </p:sp>
      <p:sp>
        <p:nvSpPr>
          <p:cNvPr id="7" name="Foliennummernplatzhalter 6">
            <a:extLst>
              <a:ext uri="{FF2B5EF4-FFF2-40B4-BE49-F238E27FC236}">
                <a16:creationId xmlns:a16="http://schemas.microsoft.com/office/drawing/2014/main" id="{DD19A701-8B7B-E84A-C62D-DA8C3259B266}"/>
              </a:ext>
            </a:extLst>
          </p:cNvPr>
          <p:cNvSpPr>
            <a:spLocks noGrp="1"/>
          </p:cNvSpPr>
          <p:nvPr>
            <p:ph type="sldNum" sz="quarter" idx="12"/>
          </p:nvPr>
        </p:nvSpPr>
        <p:spPr/>
        <p:txBody>
          <a:bodyPr/>
          <a:lstStyle/>
          <a:p>
            <a:fld id="{128B1E3B-EB4C-4522-AB19-7EAF89C2C705}" type="slidenum">
              <a:rPr lang="de-CH" smtClean="0"/>
              <a:t>8</a:t>
            </a:fld>
            <a:endParaRPr lang="de-CH"/>
          </a:p>
        </p:txBody>
      </p:sp>
      <p:sp>
        <p:nvSpPr>
          <p:cNvPr id="8" name="Rechteck 7">
            <a:extLst>
              <a:ext uri="{FF2B5EF4-FFF2-40B4-BE49-F238E27FC236}">
                <a16:creationId xmlns:a16="http://schemas.microsoft.com/office/drawing/2014/main" id="{E457DA98-E8CA-3B7B-2C4C-B894103117FB}"/>
              </a:ext>
            </a:extLst>
          </p:cNvPr>
          <p:cNvSpPr/>
          <p:nvPr/>
        </p:nvSpPr>
        <p:spPr>
          <a:xfrm>
            <a:off x="838198" y="3507363"/>
            <a:ext cx="10784504" cy="2015098"/>
          </a:xfrm>
          <a:prstGeom prst="rect">
            <a:avLst/>
          </a:prstGeom>
          <a:solidFill>
            <a:schemeClr val="accent6">
              <a:lumMod val="50000"/>
            </a:schemeClr>
          </a:solidFill>
          <a:ln>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de-DE" b="1">
                <a:latin typeface="Arial" panose="020B0604020202020204" pitchFamily="34" charset="0"/>
                <a:cs typeface="Arial" panose="020B0604020202020204" pitchFamily="34" charset="0"/>
              </a:rPr>
              <a:t>Das Projekt </a:t>
            </a:r>
            <a:r>
              <a:rPr lang="de-DE" b="1" err="1">
                <a:latin typeface="Arial" panose="020B0604020202020204" pitchFamily="34" charset="0"/>
                <a:cs typeface="Arial" panose="020B0604020202020204" pitchFamily="34" charset="0"/>
              </a:rPr>
              <a:t>Weierweid</a:t>
            </a:r>
            <a:endParaRPr lang="de-DE" b="1">
              <a:latin typeface="Arial" panose="020B0604020202020204" pitchFamily="34" charset="0"/>
              <a:cs typeface="Arial" panose="020B0604020202020204" pitchFamily="34" charset="0"/>
            </a:endParaRPr>
          </a:p>
          <a:p>
            <a:pPr marL="742950" lvl="1" indent="-285750">
              <a:lnSpc>
                <a:spcPct val="120000"/>
              </a:lnSpc>
              <a:spcBef>
                <a:spcPts val="600"/>
              </a:spcBef>
              <a:buFont typeface="Arial" panose="020B0604020202020204" pitchFamily="34" charset="0"/>
              <a:buChar char="•"/>
            </a:pPr>
            <a:r>
              <a:rPr lang="de-DE">
                <a:latin typeface="Arial" panose="020B0604020202020204" pitchFamily="34" charset="0"/>
                <a:cs typeface="Arial" panose="020B0604020202020204" pitchFamily="34" charset="0"/>
              </a:rPr>
              <a:t>hat er an </a:t>
            </a:r>
            <a:r>
              <a:rPr lang="de-DE" b="1">
                <a:latin typeface="Arial" panose="020B0604020202020204" pitchFamily="34" charset="0"/>
                <a:cs typeface="Arial" panose="020B0604020202020204" pitchFamily="34" charset="0"/>
              </a:rPr>
              <a:t>vier Sitzungen </a:t>
            </a:r>
            <a:r>
              <a:rPr lang="de-DE">
                <a:latin typeface="Arial" panose="020B0604020202020204" pitchFamily="34" charset="0"/>
                <a:cs typeface="Arial" panose="020B0604020202020204" pitchFamily="34" charset="0"/>
              </a:rPr>
              <a:t>beraten</a:t>
            </a:r>
          </a:p>
          <a:p>
            <a:pPr marL="742950" lvl="1" indent="-285750">
              <a:lnSpc>
                <a:spcPct val="120000"/>
              </a:lnSpc>
              <a:spcBef>
                <a:spcPts val="600"/>
              </a:spcBef>
              <a:buFont typeface="Arial" panose="020B0604020202020204" pitchFamily="34" charset="0"/>
              <a:buChar char="•"/>
            </a:pPr>
            <a:r>
              <a:rPr lang="de-DE">
                <a:latin typeface="Arial" panose="020B0604020202020204" pitchFamily="34" charset="0"/>
                <a:cs typeface="Arial" panose="020B0604020202020204" pitchFamily="34" charset="0"/>
              </a:rPr>
              <a:t>der vertieften Machbarkeitsstudie die </a:t>
            </a:r>
            <a:r>
              <a:rPr lang="de-DE" b="1">
                <a:latin typeface="Arial" panose="020B0604020202020204" pitchFamily="34" charset="0"/>
                <a:cs typeface="Arial" panose="020B0604020202020204" pitchFamily="34" charset="0"/>
              </a:rPr>
              <a:t>erforderliche Qualität attestiert</a:t>
            </a:r>
            <a:r>
              <a:rPr lang="de-DE">
                <a:latin typeface="Arial" panose="020B0604020202020204" pitchFamily="34" charset="0"/>
                <a:cs typeface="Arial" panose="020B0604020202020204" pitchFamily="34" charset="0"/>
              </a:rPr>
              <a:t>, um die Planungsinstrumente auszuarbeiten</a:t>
            </a:r>
          </a:p>
          <a:p>
            <a:pPr marL="742950" lvl="1" indent="-285750">
              <a:lnSpc>
                <a:spcPct val="120000"/>
              </a:lnSpc>
              <a:spcBef>
                <a:spcPts val="600"/>
              </a:spcBef>
              <a:buFont typeface="Arial" panose="020B0604020202020204" pitchFamily="34" charset="0"/>
              <a:buChar char="•"/>
            </a:pPr>
            <a:r>
              <a:rPr lang="de-DE">
                <a:latin typeface="Arial" panose="020B0604020202020204" pitchFamily="34" charset="0"/>
                <a:cs typeface="Arial" panose="020B0604020202020204" pitchFamily="34" charset="0"/>
              </a:rPr>
              <a:t>wird mit einer Person in der </a:t>
            </a:r>
            <a:r>
              <a:rPr lang="de-DE" b="1">
                <a:latin typeface="Arial" panose="020B0604020202020204" pitchFamily="34" charset="0"/>
                <a:cs typeface="Arial" panose="020B0604020202020204" pitchFamily="34" charset="0"/>
              </a:rPr>
              <a:t>Jury der Projektwettbewerbe </a:t>
            </a:r>
            <a:r>
              <a:rPr lang="de-DE">
                <a:latin typeface="Arial" panose="020B0604020202020204" pitchFamily="34" charset="0"/>
                <a:cs typeface="Arial" panose="020B0604020202020204" pitchFamily="34" charset="0"/>
              </a:rPr>
              <a:t>vertreten sein</a:t>
            </a:r>
          </a:p>
        </p:txBody>
      </p:sp>
    </p:spTree>
    <p:extLst>
      <p:ext uri="{BB962C8B-B14F-4D97-AF65-F5344CB8AC3E}">
        <p14:creationId xmlns:p14="http://schemas.microsoft.com/office/powerpoint/2010/main" val="39739529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Bild 5">
            <a:extLst>
              <a:ext uri="{FF2B5EF4-FFF2-40B4-BE49-F238E27FC236}">
                <a16:creationId xmlns:a16="http://schemas.microsoft.com/office/drawing/2014/main" id="{764FAE38-0E40-E484-A688-8C369CD7E6A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10060" y="1916593"/>
            <a:ext cx="5441878" cy="3930957"/>
          </a:xfrm>
          <a:prstGeom prst="rect">
            <a:avLst/>
          </a:prstGeom>
          <a:noFill/>
          <a:ln>
            <a:noFill/>
          </a:ln>
        </p:spPr>
      </p:pic>
      <p:sp>
        <p:nvSpPr>
          <p:cNvPr id="2" name="Datumsplatzhalter 1">
            <a:extLst>
              <a:ext uri="{FF2B5EF4-FFF2-40B4-BE49-F238E27FC236}">
                <a16:creationId xmlns:a16="http://schemas.microsoft.com/office/drawing/2014/main" id="{A5FA9778-8911-F1BF-C5CD-613CF66B7BDC}"/>
              </a:ext>
            </a:extLst>
          </p:cNvPr>
          <p:cNvSpPr>
            <a:spLocks noGrp="1"/>
          </p:cNvSpPr>
          <p:nvPr>
            <p:ph type="dt" sz="half" idx="14"/>
          </p:nvPr>
        </p:nvSpPr>
        <p:spPr>
          <a:xfrm>
            <a:off x="838200" y="6538912"/>
            <a:ext cx="2743200" cy="365125"/>
          </a:xfrm>
        </p:spPr>
        <p:txBody>
          <a:bodyPr/>
          <a:lstStyle/>
          <a:p>
            <a:r>
              <a:rPr lang="de-DE" noProof="0"/>
              <a:t>21.04.2026</a:t>
            </a:r>
            <a:endParaRPr lang="de-CH" noProof="0"/>
          </a:p>
        </p:txBody>
      </p:sp>
      <p:sp>
        <p:nvSpPr>
          <p:cNvPr id="4" name="Fußzeilenplatzhalter 3">
            <a:extLst>
              <a:ext uri="{FF2B5EF4-FFF2-40B4-BE49-F238E27FC236}">
                <a16:creationId xmlns:a16="http://schemas.microsoft.com/office/drawing/2014/main" id="{BAF20BA1-0CF4-F715-2796-4B6A441AFB97}"/>
              </a:ext>
            </a:extLst>
          </p:cNvPr>
          <p:cNvSpPr>
            <a:spLocks noGrp="1"/>
          </p:cNvSpPr>
          <p:nvPr>
            <p:ph type="ftr" sz="quarter" idx="15"/>
          </p:nvPr>
        </p:nvSpPr>
        <p:spPr/>
        <p:txBody>
          <a:bodyPr/>
          <a:lstStyle/>
          <a:p>
            <a:endParaRPr lang="de-CH"/>
          </a:p>
        </p:txBody>
      </p:sp>
      <p:sp>
        <p:nvSpPr>
          <p:cNvPr id="7" name="Foliennummernplatzhalter 6">
            <a:extLst>
              <a:ext uri="{FF2B5EF4-FFF2-40B4-BE49-F238E27FC236}">
                <a16:creationId xmlns:a16="http://schemas.microsoft.com/office/drawing/2014/main" id="{ADA9E582-E20F-15CF-791B-0979F093327F}"/>
              </a:ext>
            </a:extLst>
          </p:cNvPr>
          <p:cNvSpPr>
            <a:spLocks noGrp="1"/>
          </p:cNvSpPr>
          <p:nvPr>
            <p:ph type="sldNum" sz="quarter" idx="16"/>
          </p:nvPr>
        </p:nvSpPr>
        <p:spPr/>
        <p:txBody>
          <a:bodyPr/>
          <a:lstStyle/>
          <a:p>
            <a:fld id="{DDEDEB93-9EE4-4463-88AB-DBF02166A2A4}" type="slidenum">
              <a:rPr lang="de-CH" noProof="0" smtClean="0"/>
              <a:pPr/>
              <a:t>9</a:t>
            </a:fld>
            <a:endParaRPr lang="de-CH" noProof="0"/>
          </a:p>
        </p:txBody>
      </p:sp>
      <p:pic>
        <p:nvPicPr>
          <p:cNvPr id="8" name="Grafik 7">
            <a:extLst>
              <a:ext uri="{FF2B5EF4-FFF2-40B4-BE49-F238E27FC236}">
                <a16:creationId xmlns:a16="http://schemas.microsoft.com/office/drawing/2014/main" id="{373CF354-D48C-2C4D-0111-F381E9303E1A}"/>
              </a:ext>
            </a:extLst>
          </p:cNvPr>
          <p:cNvPicPr>
            <a:picLocks noChangeAspect="1"/>
          </p:cNvPicPr>
          <p:nvPr/>
        </p:nvPicPr>
        <p:blipFill>
          <a:blip r:embed="rId4"/>
          <a:stretch>
            <a:fillRect/>
          </a:stretch>
        </p:blipFill>
        <p:spPr>
          <a:xfrm>
            <a:off x="10273486" y="139218"/>
            <a:ext cx="1768378" cy="1250004"/>
          </a:xfrm>
          <a:prstGeom prst="rect">
            <a:avLst/>
          </a:prstGeom>
        </p:spPr>
      </p:pic>
      <p:sp>
        <p:nvSpPr>
          <p:cNvPr id="3" name="Inhaltsplatzhalter 5">
            <a:extLst>
              <a:ext uri="{FF2B5EF4-FFF2-40B4-BE49-F238E27FC236}">
                <a16:creationId xmlns:a16="http://schemas.microsoft.com/office/drawing/2014/main" id="{FD243B9F-112F-5419-27E3-74D807480122}"/>
              </a:ext>
            </a:extLst>
          </p:cNvPr>
          <p:cNvSpPr txBox="1">
            <a:spLocks/>
          </p:cNvSpPr>
          <p:nvPr/>
        </p:nvSpPr>
        <p:spPr>
          <a:xfrm>
            <a:off x="679617" y="1737560"/>
            <a:ext cx="5805707" cy="461879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de-DE" sz="2000" b="1" dirty="0">
                <a:latin typeface="Arial" panose="020B0604020202020204" pitchFamily="34" charset="0"/>
                <a:cs typeface="Arial" panose="020B0604020202020204" pitchFamily="34" charset="0"/>
              </a:rPr>
              <a:t>Diskussionsthemen, Abwägungen:</a:t>
            </a:r>
          </a:p>
          <a:p>
            <a:pPr marL="285750" indent="-285750"/>
            <a:r>
              <a:rPr lang="de-DE" sz="1800" dirty="0">
                <a:latin typeface="Arial" panose="020B0604020202020204" pitchFamily="34" charset="0"/>
                <a:cs typeface="Arial" panose="020B0604020202020204" pitchFamily="34" charset="0"/>
              </a:rPr>
              <a:t>Ortsanalyse Freiraum</a:t>
            </a:r>
          </a:p>
          <a:p>
            <a:pPr marL="285750" indent="-285750"/>
            <a:r>
              <a:rPr lang="de-DE" sz="1800" dirty="0">
                <a:latin typeface="Arial" panose="020B0604020202020204" pitchFamily="34" charset="0"/>
                <a:cs typeface="Arial" panose="020B0604020202020204" pitchFamily="34" charset="0"/>
              </a:rPr>
              <a:t>Städtebauliches Grundkonzept und Typologien</a:t>
            </a:r>
          </a:p>
          <a:p>
            <a:pPr marL="285750" indent="-285750"/>
            <a:r>
              <a:rPr lang="de-DE" sz="1800" dirty="0">
                <a:latin typeface="Arial" panose="020B0604020202020204" pitchFamily="34" charset="0"/>
                <a:cs typeface="Arial" panose="020B0604020202020204" pitchFamily="34" charset="0"/>
              </a:rPr>
              <a:t>Dichte, Volumetrie und Einbettung in die Topografie</a:t>
            </a:r>
          </a:p>
          <a:p>
            <a:pPr marL="285750" indent="-285750"/>
            <a:r>
              <a:rPr lang="de-DE" sz="1800" dirty="0">
                <a:latin typeface="Arial" panose="020B0604020202020204" pitchFamily="34" charset="0"/>
                <a:cs typeface="Arial" panose="020B0604020202020204" pitchFamily="34" charset="0"/>
              </a:rPr>
              <a:t>Freiraum, Landschaft und ökologische Qualität</a:t>
            </a:r>
          </a:p>
          <a:p>
            <a:pPr marL="285750" indent="-285750"/>
            <a:r>
              <a:rPr lang="de-DE" sz="1800" dirty="0" err="1">
                <a:latin typeface="Arial" panose="020B0604020202020204" pitchFamily="34" charset="0"/>
                <a:cs typeface="Arial" panose="020B0604020202020204" pitchFamily="34" charset="0"/>
              </a:rPr>
              <a:t>Erschliessung</a:t>
            </a:r>
            <a:r>
              <a:rPr lang="de-DE" sz="1800" dirty="0">
                <a:latin typeface="Arial" panose="020B0604020202020204" pitchFamily="34" charset="0"/>
                <a:cs typeface="Arial" panose="020B0604020202020204" pitchFamily="34" charset="0"/>
              </a:rPr>
              <a:t>, Mobilität und Parkierung</a:t>
            </a:r>
          </a:p>
          <a:p>
            <a:pPr marL="285750" indent="-285750"/>
            <a:r>
              <a:rPr lang="de-DE" sz="1800" dirty="0">
                <a:latin typeface="Arial" panose="020B0604020202020204" pitchFamily="34" charset="0"/>
                <a:cs typeface="Arial" panose="020B0604020202020204" pitchFamily="34" charset="0"/>
              </a:rPr>
              <a:t>Freiraumgestaltung im Detail und Infrastruktur</a:t>
            </a:r>
          </a:p>
          <a:p>
            <a:pPr marL="285750" indent="-285750"/>
            <a:r>
              <a:rPr lang="de-DE" sz="1800" dirty="0">
                <a:latin typeface="Arial" panose="020B0604020202020204" pitchFamily="34" charset="0"/>
                <a:cs typeface="Arial" panose="020B0604020202020204" pitchFamily="34" charset="0"/>
              </a:rPr>
              <a:t>Nutzung, Programm und soziale Räume</a:t>
            </a:r>
          </a:p>
          <a:p>
            <a:pPr marL="285750" indent="-285750"/>
            <a:r>
              <a:rPr lang="de-DE" sz="1800" dirty="0">
                <a:latin typeface="Arial" panose="020B0604020202020204" pitchFamily="34" charset="0"/>
                <a:cs typeface="Arial" panose="020B0604020202020204" pitchFamily="34" charset="0"/>
              </a:rPr>
              <a:t>Neue flächengleiche Zonenanordnung</a:t>
            </a:r>
          </a:p>
          <a:p>
            <a:pPr marL="285750" indent="-285750"/>
            <a:r>
              <a:rPr lang="de-DE" sz="1800" dirty="0">
                <a:latin typeface="Arial" panose="020B0604020202020204" pitchFamily="34" charset="0"/>
                <a:cs typeface="Arial" panose="020B0604020202020204" pitchFamily="34" charset="0"/>
              </a:rPr>
              <a:t>Regeln für die Architekturwettbewerbe (Bebauung)</a:t>
            </a:r>
          </a:p>
          <a:p>
            <a:pPr marL="285750" indent="-285750"/>
            <a:r>
              <a:rPr lang="de-DE" sz="1800" dirty="0">
                <a:latin typeface="Arial" panose="020B0604020202020204" pitchFamily="34" charset="0"/>
                <a:cs typeface="Arial" panose="020B0604020202020204" pitchFamily="34" charset="0"/>
              </a:rPr>
              <a:t>Schutzaspekte</a:t>
            </a:r>
          </a:p>
          <a:p>
            <a:pPr marL="0" indent="0">
              <a:buFont typeface="Arial" panose="020B0604020202020204" pitchFamily="34" charset="0"/>
              <a:buNone/>
            </a:pPr>
            <a:endParaRPr lang="de-DE" sz="1000" dirty="0">
              <a:latin typeface="Arial" panose="020B0604020202020204" pitchFamily="34" charset="0"/>
              <a:cs typeface="Arial" panose="020B0604020202020204" pitchFamily="34" charset="0"/>
            </a:endParaRPr>
          </a:p>
        </p:txBody>
      </p:sp>
      <p:sp>
        <p:nvSpPr>
          <p:cNvPr id="14" name="Titel 4">
            <a:extLst>
              <a:ext uri="{FF2B5EF4-FFF2-40B4-BE49-F238E27FC236}">
                <a16:creationId xmlns:a16="http://schemas.microsoft.com/office/drawing/2014/main" id="{2053E281-4F87-9837-103F-31C81F835D55}"/>
              </a:ext>
            </a:extLst>
          </p:cNvPr>
          <p:cNvSpPr txBox="1">
            <a:spLocks/>
          </p:cNvSpPr>
          <p:nvPr/>
        </p:nvSpPr>
        <p:spPr>
          <a:xfrm>
            <a:off x="679618" y="365124"/>
            <a:ext cx="1067418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CH" sz="2400" b="1">
                <a:solidFill>
                  <a:schemeClr val="accent6">
                    <a:lumMod val="50000"/>
                  </a:schemeClr>
                </a:solidFill>
                <a:latin typeface="Arial" panose="020B0604020202020204" pitchFamily="34" charset="0"/>
                <a:cs typeface="Arial" panose="020B0604020202020204" pitchFamily="34" charset="0"/>
              </a:rPr>
              <a:t>Sachverständigenrat für Städtebau und Architektur</a:t>
            </a:r>
          </a:p>
          <a:p>
            <a:r>
              <a:rPr lang="de-CH" sz="2400" b="1">
                <a:solidFill>
                  <a:schemeClr val="accent6">
                    <a:lumMod val="50000"/>
                  </a:schemeClr>
                </a:solidFill>
                <a:latin typeface="Arial" panose="020B0604020202020204" pitchFamily="34" charset="0"/>
                <a:cs typeface="Arial" panose="020B0604020202020204" pitchFamily="34" charset="0"/>
              </a:rPr>
              <a:t>Machbarkeitsstudie</a:t>
            </a:r>
            <a:endParaRPr lang="de-CH"/>
          </a:p>
        </p:txBody>
      </p:sp>
    </p:spTree>
    <p:extLst>
      <p:ext uri="{BB962C8B-B14F-4D97-AF65-F5344CB8AC3E}">
        <p14:creationId xmlns:p14="http://schemas.microsoft.com/office/powerpoint/2010/main" val="1479937924"/>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0</TotalTime>
  <Words>2075</Words>
  <Application>Microsoft Office PowerPoint</Application>
  <PresentationFormat>Breitbild</PresentationFormat>
  <Paragraphs>383</Paragraphs>
  <Slides>27</Slides>
  <Notes>26</Notes>
  <HiddenSlides>0</HiddenSlides>
  <MMClips>0</MMClips>
  <ScaleCrop>false</ScaleCrop>
  <HeadingPairs>
    <vt:vector size="6" baseType="variant">
      <vt:variant>
        <vt:lpstr>Verwendete Schriftarten</vt:lpstr>
      </vt:variant>
      <vt:variant>
        <vt:i4>5</vt:i4>
      </vt:variant>
      <vt:variant>
        <vt:lpstr>Design</vt:lpstr>
      </vt:variant>
      <vt:variant>
        <vt:i4>1</vt:i4>
      </vt:variant>
      <vt:variant>
        <vt:lpstr>Folientitel</vt:lpstr>
      </vt:variant>
      <vt:variant>
        <vt:i4>27</vt:i4>
      </vt:variant>
    </vt:vector>
  </HeadingPairs>
  <TitlesOfParts>
    <vt:vector size="33" baseType="lpstr">
      <vt:lpstr>Aptos</vt:lpstr>
      <vt:lpstr>Aptos Display</vt:lpstr>
      <vt:lpstr>Arial</vt:lpstr>
      <vt:lpstr>Symbol</vt:lpstr>
      <vt:lpstr>Wingdings</vt:lpstr>
      <vt:lpstr>Office</vt:lpstr>
      <vt:lpstr>St. Georgen Weierweid  Ein vielfältiges Quartier für Wohnen und Freizeit</vt:lpstr>
      <vt:lpstr>PowerPoint-Präsentation</vt:lpstr>
      <vt:lpstr>Agenda Workshop </vt:lpstr>
      <vt:lpstr>PowerPoint-Präsentation</vt:lpstr>
      <vt:lpstr>Öffentliche Interessen für die Weierweid </vt:lpstr>
      <vt:lpstr>PowerPoint-Präsentation</vt:lpstr>
      <vt:lpstr>PowerPoint-Präsentation</vt:lpstr>
      <vt:lpstr>PowerPoint-Präsentation</vt:lpstr>
      <vt:lpstr>PowerPoint-Präsentation</vt:lpstr>
      <vt:lpstr>PowerPoint-Präsentation</vt:lpstr>
      <vt:lpstr>Wo stehen wir heute?</vt:lpstr>
      <vt:lpstr>Zonenplanverfahren</vt:lpstr>
      <vt:lpstr>PowerPoint-Präsentation</vt:lpstr>
      <vt:lpstr>Warum wollen wir das Areal «Weierweid» entwickeln?  </vt:lpstr>
      <vt:lpstr>Wie gehen wir vor?</vt:lpstr>
      <vt:lpstr>Was haben wir mitgenommen?</vt:lpstr>
      <vt:lpstr>Was haben wir mitgenommen?</vt:lpstr>
      <vt:lpstr>Was haben wir mitgenommen?</vt:lpstr>
      <vt:lpstr>Ergebnis aus der vertieften Machbarkeitsstudie</vt:lpstr>
      <vt:lpstr>PowerPoint-Präsentation</vt:lpstr>
      <vt:lpstr>Agenda Workshop </vt:lpstr>
      <vt:lpstr>Information </vt:lpstr>
      <vt:lpstr>Agenda Workshop </vt:lpstr>
      <vt:lpstr>PowerPoint-Präsentation</vt:lpstr>
      <vt:lpstr>Weiteres Verfahren</vt:lpstr>
      <vt:lpstr>www.arealweierweid.ch</vt:lpstr>
      <vt:lpstr>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Nadja Holenstein</dc:creator>
  <cp:lastModifiedBy>Nadja Holenstein</cp:lastModifiedBy>
  <cp:revision>142</cp:revision>
  <cp:lastPrinted>2026-06-09T11:19:03Z</cp:lastPrinted>
  <dcterms:created xsi:type="dcterms:W3CDTF">2024-08-20T09:09:29Z</dcterms:created>
  <dcterms:modified xsi:type="dcterms:W3CDTF">2026-06-22T08:24:52Z</dcterms:modified>
</cp:coreProperties>
</file>